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51"/>
  </p:notesMasterIdLst>
  <p:sldIdLst>
    <p:sldId id="539" r:id="rId2"/>
    <p:sldId id="461" r:id="rId3"/>
    <p:sldId id="462" r:id="rId4"/>
    <p:sldId id="466" r:id="rId5"/>
    <p:sldId id="467" r:id="rId6"/>
    <p:sldId id="468" r:id="rId7"/>
    <p:sldId id="469" r:id="rId8"/>
    <p:sldId id="473" r:id="rId9"/>
    <p:sldId id="477" r:id="rId10"/>
    <p:sldId id="560" r:id="rId11"/>
    <p:sldId id="563" r:id="rId12"/>
    <p:sldId id="567" r:id="rId13"/>
    <p:sldId id="565" r:id="rId14"/>
    <p:sldId id="568" r:id="rId15"/>
    <p:sldId id="569" r:id="rId16"/>
    <p:sldId id="570" r:id="rId17"/>
    <p:sldId id="572" r:id="rId18"/>
    <p:sldId id="574" r:id="rId19"/>
    <p:sldId id="575" r:id="rId20"/>
    <p:sldId id="479" r:id="rId21"/>
    <p:sldId id="474" r:id="rId22"/>
    <p:sldId id="475" r:id="rId23"/>
    <p:sldId id="485" r:id="rId24"/>
    <p:sldId id="483" r:id="rId25"/>
    <p:sldId id="503" r:id="rId26"/>
    <p:sldId id="486" r:id="rId27"/>
    <p:sldId id="497" r:id="rId28"/>
    <p:sldId id="498" r:id="rId29"/>
    <p:sldId id="531" r:id="rId30"/>
    <p:sldId id="533" r:id="rId31"/>
    <p:sldId id="507" r:id="rId32"/>
    <p:sldId id="487" r:id="rId33"/>
    <p:sldId id="489" r:id="rId34"/>
    <p:sldId id="493" r:id="rId35"/>
    <p:sldId id="492" r:id="rId36"/>
    <p:sldId id="495" r:id="rId37"/>
    <p:sldId id="496" r:id="rId38"/>
    <p:sldId id="550" r:id="rId39"/>
    <p:sldId id="555" r:id="rId40"/>
    <p:sldId id="536" r:id="rId41"/>
    <p:sldId id="582" r:id="rId42"/>
    <p:sldId id="552" r:id="rId43"/>
    <p:sldId id="528" r:id="rId44"/>
    <p:sldId id="540" r:id="rId45"/>
    <p:sldId id="557" r:id="rId46"/>
    <p:sldId id="578" r:id="rId47"/>
    <p:sldId id="579" r:id="rId48"/>
    <p:sldId id="580" r:id="rId49"/>
    <p:sldId id="581" r:id="rId5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3525" autoAdjust="0"/>
  </p:normalViewPr>
  <p:slideViewPr>
    <p:cSldViewPr>
      <p:cViewPr>
        <p:scale>
          <a:sx n="115" d="100"/>
          <a:sy n="115" d="100"/>
        </p:scale>
        <p:origin x="-684" y="504"/>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284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image" Target="../media/image6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4DC857-F332-42AF-AEBD-850633459380}" type="datetimeFigureOut">
              <a:rPr lang="ru-RU" smtClean="0"/>
              <a:pPr/>
              <a:t>02.03.2022</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7ADCEE-4DC9-4AD8-9C99-5A45514BFB8F}" type="slidenum">
              <a:rPr lang="ru-RU" smtClean="0"/>
              <a:pPr/>
              <a:t>‹#›</a:t>
            </a:fld>
            <a:endParaRPr lang="ru-RU" dirty="0"/>
          </a:p>
        </p:txBody>
      </p:sp>
    </p:spTree>
    <p:extLst>
      <p:ext uri="{BB962C8B-B14F-4D97-AF65-F5344CB8AC3E}">
        <p14:creationId xmlns:p14="http://schemas.microsoft.com/office/powerpoint/2010/main" val="3878542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E7ADCEE-4DC9-4AD8-9C99-5A45514BFB8F}" type="slidenum">
              <a:rPr lang="ru-RU" smtClean="0"/>
              <a:pPr/>
              <a:t>6</a:t>
            </a:fld>
            <a:endParaRPr lang="ru-RU" dirty="0"/>
          </a:p>
        </p:txBody>
      </p:sp>
    </p:spTree>
    <p:extLst>
      <p:ext uri="{BB962C8B-B14F-4D97-AF65-F5344CB8AC3E}">
        <p14:creationId xmlns:p14="http://schemas.microsoft.com/office/powerpoint/2010/main" val="1288547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E7ADCEE-4DC9-4AD8-9C99-5A45514BFB8F}" type="slidenum">
              <a:rPr lang="ru-RU" smtClean="0"/>
              <a:pPr/>
              <a:t>7</a:t>
            </a:fld>
            <a:endParaRPr lang="ru-RU" dirty="0"/>
          </a:p>
        </p:txBody>
      </p:sp>
    </p:spTree>
    <p:extLst>
      <p:ext uri="{BB962C8B-B14F-4D97-AF65-F5344CB8AC3E}">
        <p14:creationId xmlns:p14="http://schemas.microsoft.com/office/powerpoint/2010/main" val="790366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E7ADCEE-4DC9-4AD8-9C99-5A45514BFB8F}" type="slidenum">
              <a:rPr lang="ru-RU" smtClean="0"/>
              <a:pPr/>
              <a:t>9</a:t>
            </a:fld>
            <a:endParaRPr lang="ru-RU" dirty="0"/>
          </a:p>
        </p:txBody>
      </p:sp>
    </p:spTree>
    <p:extLst>
      <p:ext uri="{BB962C8B-B14F-4D97-AF65-F5344CB8AC3E}">
        <p14:creationId xmlns:p14="http://schemas.microsoft.com/office/powerpoint/2010/main" val="2784668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E7ADCEE-4DC9-4AD8-9C99-5A45514BFB8F}" type="slidenum">
              <a:rPr lang="ru-RU" smtClean="0"/>
              <a:pPr/>
              <a:t>24</a:t>
            </a:fld>
            <a:endParaRPr lang="ru-RU" dirty="0"/>
          </a:p>
        </p:txBody>
      </p:sp>
    </p:spTree>
    <p:extLst>
      <p:ext uri="{BB962C8B-B14F-4D97-AF65-F5344CB8AC3E}">
        <p14:creationId xmlns:p14="http://schemas.microsoft.com/office/powerpoint/2010/main" val="2472482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E7ADCEE-4DC9-4AD8-9C99-5A45514BFB8F}" type="slidenum">
              <a:rPr lang="ru-RU" smtClean="0"/>
              <a:pPr/>
              <a:t>26</a:t>
            </a:fld>
            <a:endParaRPr lang="ru-RU" dirty="0"/>
          </a:p>
        </p:txBody>
      </p:sp>
    </p:spTree>
    <p:extLst>
      <p:ext uri="{BB962C8B-B14F-4D97-AF65-F5344CB8AC3E}">
        <p14:creationId xmlns:p14="http://schemas.microsoft.com/office/powerpoint/2010/main" val="561132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E7ADCEE-4DC9-4AD8-9C99-5A45514BFB8F}" type="slidenum">
              <a:rPr lang="ru-RU" smtClean="0"/>
              <a:pPr/>
              <a:t>34</a:t>
            </a:fld>
            <a:endParaRPr lang="ru-RU" dirty="0"/>
          </a:p>
        </p:txBody>
      </p:sp>
    </p:spTree>
    <p:extLst>
      <p:ext uri="{BB962C8B-B14F-4D97-AF65-F5344CB8AC3E}">
        <p14:creationId xmlns:p14="http://schemas.microsoft.com/office/powerpoint/2010/main" val="2633993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gradFill rotWithShape="0">
          <a:gsLst>
            <a:gs pos="0">
              <a:schemeClr val="bg2"/>
            </a:gs>
            <a:gs pos="5000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4" name="Group 15">
            <a:extLst>
              <a:ext uri="{FF2B5EF4-FFF2-40B4-BE49-F238E27FC236}">
                <a16:creationId xmlns="" xmlns:a16="http://schemas.microsoft.com/office/drawing/2014/main" id="{1011ABD5-56F4-4B24-9552-3CD6BF7BCD0C}"/>
              </a:ext>
            </a:extLst>
          </p:cNvPr>
          <p:cNvGrpSpPr>
            <a:grpSpLocks/>
          </p:cNvGrpSpPr>
          <p:nvPr/>
        </p:nvGrpSpPr>
        <p:grpSpPr bwMode="auto">
          <a:xfrm>
            <a:off x="0" y="0"/>
            <a:ext cx="9144000" cy="6918325"/>
            <a:chOff x="0" y="0"/>
            <a:chExt cx="5760" cy="4358"/>
          </a:xfrm>
        </p:grpSpPr>
        <p:sp>
          <p:nvSpPr>
            <p:cNvPr id="5" name="Rectangle 2">
              <a:extLst>
                <a:ext uri="{FF2B5EF4-FFF2-40B4-BE49-F238E27FC236}">
                  <a16:creationId xmlns="" xmlns:a16="http://schemas.microsoft.com/office/drawing/2014/main" id="{74C9FBCB-3C04-4880-B3AE-C94A4BABEF60}"/>
                </a:ext>
              </a:extLst>
            </p:cNvPr>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algn="ctr" eaLnBrk="1" hangingPunct="1">
                <a:defRPr/>
              </a:pPr>
              <a:endParaRPr lang="ru-RU"/>
            </a:p>
          </p:txBody>
        </p:sp>
        <p:sp>
          <p:nvSpPr>
            <p:cNvPr id="6" name="Freeform 3">
              <a:extLst>
                <a:ext uri="{FF2B5EF4-FFF2-40B4-BE49-F238E27FC236}">
                  <a16:creationId xmlns="" xmlns:a16="http://schemas.microsoft.com/office/drawing/2014/main" id="{1F986779-4C35-4F7A-9169-9B51D7F45CF5}"/>
                </a:ext>
              </a:extLst>
            </p:cNvPr>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algn="ctr" eaLnBrk="1" hangingPunct="1">
                <a:defRPr/>
              </a:pPr>
              <a:endParaRPr lang="ru-RU"/>
            </a:p>
          </p:txBody>
        </p:sp>
        <p:sp>
          <p:nvSpPr>
            <p:cNvPr id="7" name="Freeform 4">
              <a:extLst>
                <a:ext uri="{FF2B5EF4-FFF2-40B4-BE49-F238E27FC236}">
                  <a16:creationId xmlns="" xmlns:a16="http://schemas.microsoft.com/office/drawing/2014/main" id="{16977005-55DD-402A-A94B-370442B6E909}"/>
                </a:ext>
              </a:extLst>
            </p:cNvPr>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algn="ctr" eaLnBrk="1" hangingPunct="1">
                <a:defRPr/>
              </a:pPr>
              <a:endParaRPr lang="ru-RU"/>
            </a:p>
          </p:txBody>
        </p:sp>
        <p:sp>
          <p:nvSpPr>
            <p:cNvPr id="8" name="Freeform 5">
              <a:extLst>
                <a:ext uri="{FF2B5EF4-FFF2-40B4-BE49-F238E27FC236}">
                  <a16:creationId xmlns="" xmlns:a16="http://schemas.microsoft.com/office/drawing/2014/main" id="{AE0871FB-995F-4DEA-8535-E701FD31857A}"/>
                </a:ext>
              </a:extLst>
            </p:cNvPr>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algn="ctr" eaLnBrk="1" hangingPunct="1">
                <a:defRPr/>
              </a:pPr>
              <a:endParaRPr lang="ru-RU"/>
            </a:p>
          </p:txBody>
        </p:sp>
        <p:sp>
          <p:nvSpPr>
            <p:cNvPr id="9" name="Freeform 6">
              <a:extLst>
                <a:ext uri="{FF2B5EF4-FFF2-40B4-BE49-F238E27FC236}">
                  <a16:creationId xmlns="" xmlns:a16="http://schemas.microsoft.com/office/drawing/2014/main" id="{6EE0AC83-055B-458D-AE34-D0E4AFE859EA}"/>
                </a:ext>
              </a:extLst>
            </p:cNvPr>
            <p:cNvSpPr>
              <a:spLocks/>
            </p:cNvSpPr>
            <p:nvPr/>
          </p:nvSpPr>
          <p:spPr bwMode="hidden">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lgn="ctr" eaLnBrk="1" hangingPunct="1">
                <a:defRPr/>
              </a:pPr>
              <a:endParaRPr lang="ru-RU"/>
            </a:p>
          </p:txBody>
        </p:sp>
        <p:sp>
          <p:nvSpPr>
            <p:cNvPr id="10" name="Freeform 7">
              <a:extLst>
                <a:ext uri="{FF2B5EF4-FFF2-40B4-BE49-F238E27FC236}">
                  <a16:creationId xmlns="" xmlns:a16="http://schemas.microsoft.com/office/drawing/2014/main" id="{A1DBC592-C96A-4B1C-BBE3-64FB9223E3B8}"/>
                </a:ext>
              </a:extLst>
            </p:cNvPr>
            <p:cNvSpPr>
              <a:spLocks/>
            </p:cNvSpPr>
            <p:nvPr/>
          </p:nvSpPr>
          <p:spPr bwMode="white">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algn="ctr" eaLnBrk="1" hangingPunct="1">
                <a:defRPr/>
              </a:pPr>
              <a:endParaRPr lang="ru-RU"/>
            </a:p>
          </p:txBody>
        </p:sp>
        <p:sp>
          <p:nvSpPr>
            <p:cNvPr id="11" name="Freeform 8">
              <a:extLst>
                <a:ext uri="{FF2B5EF4-FFF2-40B4-BE49-F238E27FC236}">
                  <a16:creationId xmlns="" xmlns:a16="http://schemas.microsoft.com/office/drawing/2014/main" id="{E00BB449-122F-412C-9AD3-B4464A4784CF}"/>
                </a:ext>
              </a:extLst>
            </p:cNvPr>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lgn="ctr" eaLnBrk="1" hangingPunct="1">
                <a:defRPr/>
              </a:pPr>
              <a:endParaRPr lang="ru-RU"/>
            </a:p>
          </p:txBody>
        </p:sp>
        <p:sp>
          <p:nvSpPr>
            <p:cNvPr id="12" name="Freeform 9">
              <a:extLst>
                <a:ext uri="{FF2B5EF4-FFF2-40B4-BE49-F238E27FC236}">
                  <a16:creationId xmlns="" xmlns:a16="http://schemas.microsoft.com/office/drawing/2014/main" id="{A070A8F3-4450-41CE-AFEC-E4EBB62E3348}"/>
                </a:ext>
              </a:extLst>
            </p:cNvPr>
            <p:cNvSpPr>
              <a:spLocks/>
            </p:cNvSpPr>
            <p:nvPr/>
          </p:nvSpPr>
          <p:spPr bwMode="white">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algn="ctr" eaLnBrk="1" hangingPunct="1">
                <a:defRPr/>
              </a:pPr>
              <a:endParaRPr lang="ru-RU"/>
            </a:p>
          </p:txBody>
        </p:sp>
      </p:grpSp>
      <p:sp>
        <p:nvSpPr>
          <p:cNvPr id="3082" name="Rectangle 10"/>
          <p:cNvSpPr>
            <a:spLocks noGrp="1" noChangeArrowheads="1"/>
          </p:cNvSpPr>
          <p:nvPr>
            <p:ph type="ctrTitle"/>
          </p:nvPr>
        </p:nvSpPr>
        <p:spPr>
          <a:xfrm>
            <a:off x="685800" y="2286000"/>
            <a:ext cx="7772400" cy="1143000"/>
          </a:xfrm>
        </p:spPr>
        <p:txBody>
          <a:bodyPr/>
          <a:lstStyle>
            <a:lvl1pPr>
              <a:defRPr/>
            </a:lvl1pPr>
          </a:lstStyle>
          <a:p>
            <a:r>
              <a:rPr lang="ru-RU"/>
              <a:t>Образец заголовка</a:t>
            </a:r>
          </a:p>
        </p:txBody>
      </p:sp>
      <p:sp>
        <p:nvSpPr>
          <p:cNvPr id="3083" name="Rectangle 11"/>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ru-RU"/>
              <a:t>Образец подзаголовка</a:t>
            </a:r>
          </a:p>
        </p:txBody>
      </p:sp>
      <p:sp>
        <p:nvSpPr>
          <p:cNvPr id="13" name="Rectangle 16">
            <a:extLst>
              <a:ext uri="{FF2B5EF4-FFF2-40B4-BE49-F238E27FC236}">
                <a16:creationId xmlns="" xmlns:a16="http://schemas.microsoft.com/office/drawing/2014/main" id="{F303CEB2-6742-4763-9559-FC1BDDD204D5}"/>
              </a:ext>
            </a:extLst>
          </p:cNvPr>
          <p:cNvSpPr>
            <a:spLocks noGrp="1" noChangeArrowheads="1"/>
          </p:cNvSpPr>
          <p:nvPr>
            <p:ph type="dt" sz="quarter" idx="10"/>
          </p:nvPr>
        </p:nvSpPr>
        <p:spPr/>
        <p:txBody>
          <a:bodyPr/>
          <a:lstStyle>
            <a:lvl1pPr>
              <a:spcBef>
                <a:spcPct val="0"/>
              </a:spcBef>
              <a:defRPr/>
            </a:lvl1pPr>
          </a:lstStyle>
          <a:p>
            <a:pPr>
              <a:defRPr/>
            </a:pPr>
            <a:endParaRPr lang="ru-RU"/>
          </a:p>
        </p:txBody>
      </p:sp>
      <p:sp>
        <p:nvSpPr>
          <p:cNvPr id="14" name="Rectangle 17">
            <a:extLst>
              <a:ext uri="{FF2B5EF4-FFF2-40B4-BE49-F238E27FC236}">
                <a16:creationId xmlns="" xmlns:a16="http://schemas.microsoft.com/office/drawing/2014/main" id="{16077133-A0D5-4FF9-B237-5EA193BBFF48}"/>
              </a:ext>
            </a:extLst>
          </p:cNvPr>
          <p:cNvSpPr>
            <a:spLocks noGrp="1" noChangeArrowheads="1"/>
          </p:cNvSpPr>
          <p:nvPr>
            <p:ph type="ftr" sz="quarter" idx="11"/>
          </p:nvPr>
        </p:nvSpPr>
        <p:spPr/>
        <p:txBody>
          <a:bodyPr/>
          <a:lstStyle>
            <a:lvl1pPr>
              <a:spcBef>
                <a:spcPct val="0"/>
              </a:spcBef>
              <a:defRPr/>
            </a:lvl1pPr>
          </a:lstStyle>
          <a:p>
            <a:pPr>
              <a:defRPr/>
            </a:pPr>
            <a:endParaRPr lang="ru-RU"/>
          </a:p>
        </p:txBody>
      </p:sp>
      <p:sp>
        <p:nvSpPr>
          <p:cNvPr id="15" name="Rectangle 18">
            <a:extLst>
              <a:ext uri="{FF2B5EF4-FFF2-40B4-BE49-F238E27FC236}">
                <a16:creationId xmlns="" xmlns:a16="http://schemas.microsoft.com/office/drawing/2014/main" id="{EB4034B0-66C5-4ED9-9282-F33187E3D5B3}"/>
              </a:ext>
            </a:extLst>
          </p:cNvPr>
          <p:cNvSpPr>
            <a:spLocks noGrp="1" noChangeArrowheads="1"/>
          </p:cNvSpPr>
          <p:nvPr>
            <p:ph type="sldNum" sz="quarter" idx="12"/>
          </p:nvPr>
        </p:nvSpPr>
        <p:spPr/>
        <p:txBody>
          <a:bodyPr/>
          <a:lstStyle>
            <a:lvl1pPr>
              <a:spcBef>
                <a:spcPct val="0"/>
              </a:spcBef>
              <a:defRPr/>
            </a:lvl1pPr>
          </a:lstStyle>
          <a:p>
            <a:pPr>
              <a:defRPr/>
            </a:pPr>
            <a:fld id="{1A052F1C-2D61-4300-8DC1-551D7FE2EF00}" type="slidenum">
              <a:rPr lang="ru-RU" altLang="ru-RU"/>
              <a:pPr>
                <a:defRPr/>
              </a:pPr>
              <a:t>‹#›</a:t>
            </a:fld>
            <a:endParaRPr lang="ru-RU" altLang="ru-RU"/>
          </a:p>
        </p:txBody>
      </p:sp>
    </p:spTree>
    <p:extLst>
      <p:ext uri="{BB962C8B-B14F-4D97-AF65-F5344CB8AC3E}">
        <p14:creationId xmlns:p14="http://schemas.microsoft.com/office/powerpoint/2010/main" val="2134721117"/>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2">
            <a:extLst>
              <a:ext uri="{FF2B5EF4-FFF2-40B4-BE49-F238E27FC236}">
                <a16:creationId xmlns="" xmlns:a16="http://schemas.microsoft.com/office/drawing/2014/main" id="{2C8E3B3A-648C-471A-A702-F67035812143}"/>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13">
            <a:extLst>
              <a:ext uri="{FF2B5EF4-FFF2-40B4-BE49-F238E27FC236}">
                <a16:creationId xmlns="" xmlns:a16="http://schemas.microsoft.com/office/drawing/2014/main" id="{DFAACCFE-5694-4E77-B132-A01C58E4A2DE}"/>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14">
            <a:extLst>
              <a:ext uri="{FF2B5EF4-FFF2-40B4-BE49-F238E27FC236}">
                <a16:creationId xmlns="" xmlns:a16="http://schemas.microsoft.com/office/drawing/2014/main" id="{D4FEC132-E494-461E-A616-A60BFFB33E54}"/>
              </a:ext>
            </a:extLst>
          </p:cNvPr>
          <p:cNvSpPr>
            <a:spLocks noGrp="1" noChangeArrowheads="1"/>
          </p:cNvSpPr>
          <p:nvPr>
            <p:ph type="sldNum" sz="quarter" idx="12"/>
          </p:nvPr>
        </p:nvSpPr>
        <p:spPr>
          <a:ln/>
        </p:spPr>
        <p:txBody>
          <a:bodyPr/>
          <a:lstStyle>
            <a:lvl1pPr>
              <a:defRPr/>
            </a:lvl1pPr>
          </a:lstStyle>
          <a:p>
            <a:pPr>
              <a:defRPr/>
            </a:pPr>
            <a:fld id="{7CF4441D-946F-475C-A37E-8346F3BDA0E7}" type="slidenum">
              <a:rPr lang="ru-RU" altLang="ru-RU"/>
              <a:pPr>
                <a:defRPr/>
              </a:pPr>
              <a:t>‹#›</a:t>
            </a:fld>
            <a:endParaRPr lang="ru-RU" altLang="ru-RU"/>
          </a:p>
        </p:txBody>
      </p:sp>
    </p:spTree>
    <p:extLst>
      <p:ext uri="{BB962C8B-B14F-4D97-AF65-F5344CB8AC3E}">
        <p14:creationId xmlns:p14="http://schemas.microsoft.com/office/powerpoint/2010/main" val="306807827"/>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609600"/>
            <a:ext cx="1943100" cy="54864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85800" y="609600"/>
            <a:ext cx="5676900" cy="54864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2">
            <a:extLst>
              <a:ext uri="{FF2B5EF4-FFF2-40B4-BE49-F238E27FC236}">
                <a16:creationId xmlns="" xmlns:a16="http://schemas.microsoft.com/office/drawing/2014/main" id="{3D1C7D92-AD53-4F51-B4DB-2FBD334335FB}"/>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13">
            <a:extLst>
              <a:ext uri="{FF2B5EF4-FFF2-40B4-BE49-F238E27FC236}">
                <a16:creationId xmlns="" xmlns:a16="http://schemas.microsoft.com/office/drawing/2014/main" id="{E129CBBD-AA46-4408-9D89-4E9BB2038726}"/>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14">
            <a:extLst>
              <a:ext uri="{FF2B5EF4-FFF2-40B4-BE49-F238E27FC236}">
                <a16:creationId xmlns="" xmlns:a16="http://schemas.microsoft.com/office/drawing/2014/main" id="{624393C8-8281-41EF-BB2F-FDBAC54CDC4F}"/>
              </a:ext>
            </a:extLst>
          </p:cNvPr>
          <p:cNvSpPr>
            <a:spLocks noGrp="1" noChangeArrowheads="1"/>
          </p:cNvSpPr>
          <p:nvPr>
            <p:ph type="sldNum" sz="quarter" idx="12"/>
          </p:nvPr>
        </p:nvSpPr>
        <p:spPr>
          <a:ln/>
        </p:spPr>
        <p:txBody>
          <a:bodyPr/>
          <a:lstStyle>
            <a:lvl1pPr>
              <a:defRPr/>
            </a:lvl1pPr>
          </a:lstStyle>
          <a:p>
            <a:pPr>
              <a:defRPr/>
            </a:pPr>
            <a:fld id="{D9ECE51B-D63C-4A73-910C-8EB08946DAF7}" type="slidenum">
              <a:rPr lang="ru-RU" altLang="ru-RU"/>
              <a:pPr>
                <a:defRPr/>
              </a:pPr>
              <a:t>‹#›</a:t>
            </a:fld>
            <a:endParaRPr lang="ru-RU" altLang="ru-RU"/>
          </a:p>
        </p:txBody>
      </p:sp>
    </p:spTree>
    <p:extLst>
      <p:ext uri="{BB962C8B-B14F-4D97-AF65-F5344CB8AC3E}">
        <p14:creationId xmlns:p14="http://schemas.microsoft.com/office/powerpoint/2010/main" val="1985380771"/>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a:t>Образец заголовка</a:t>
            </a:r>
          </a:p>
        </p:txBody>
      </p:sp>
      <p:sp>
        <p:nvSpPr>
          <p:cNvPr id="3" name="Рисунок SmartArt 2"/>
          <p:cNvSpPr>
            <a:spLocks noGrp="1"/>
          </p:cNvSpPr>
          <p:nvPr>
            <p:ph type="dgm" idx="1"/>
          </p:nvPr>
        </p:nvSpPr>
        <p:spPr>
          <a:xfrm>
            <a:off x="685800" y="1981200"/>
            <a:ext cx="7772400" cy="4114800"/>
          </a:xfrm>
        </p:spPr>
        <p:txBody>
          <a:bodyPr/>
          <a:lstStyle/>
          <a:p>
            <a:pPr lvl="0"/>
            <a:endParaRPr lang="ru-RU" noProof="0"/>
          </a:p>
        </p:txBody>
      </p:sp>
      <p:sp>
        <p:nvSpPr>
          <p:cNvPr id="4" name="Rectangle 12">
            <a:extLst>
              <a:ext uri="{FF2B5EF4-FFF2-40B4-BE49-F238E27FC236}">
                <a16:creationId xmlns="" xmlns:a16="http://schemas.microsoft.com/office/drawing/2014/main" id="{3821FB94-54D1-4B8E-B524-D0AE707979AF}"/>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13">
            <a:extLst>
              <a:ext uri="{FF2B5EF4-FFF2-40B4-BE49-F238E27FC236}">
                <a16:creationId xmlns="" xmlns:a16="http://schemas.microsoft.com/office/drawing/2014/main" id="{700D2923-300F-456C-988A-95F28389FB9C}"/>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14">
            <a:extLst>
              <a:ext uri="{FF2B5EF4-FFF2-40B4-BE49-F238E27FC236}">
                <a16:creationId xmlns="" xmlns:a16="http://schemas.microsoft.com/office/drawing/2014/main" id="{D9753BAD-6B72-4C38-BF31-E5807044F5BD}"/>
              </a:ext>
            </a:extLst>
          </p:cNvPr>
          <p:cNvSpPr>
            <a:spLocks noGrp="1" noChangeArrowheads="1"/>
          </p:cNvSpPr>
          <p:nvPr>
            <p:ph type="sldNum" sz="quarter" idx="12"/>
          </p:nvPr>
        </p:nvSpPr>
        <p:spPr>
          <a:ln/>
        </p:spPr>
        <p:txBody>
          <a:bodyPr/>
          <a:lstStyle>
            <a:lvl1pPr>
              <a:defRPr/>
            </a:lvl1pPr>
          </a:lstStyle>
          <a:p>
            <a:pPr>
              <a:defRPr/>
            </a:pPr>
            <a:fld id="{FBD26A09-A8F2-48C1-8CE6-8FDC9AC99BB1}" type="slidenum">
              <a:rPr lang="ru-RU" altLang="ru-RU"/>
              <a:pPr>
                <a:defRPr/>
              </a:pPr>
              <a:t>‹#›</a:t>
            </a:fld>
            <a:endParaRPr lang="ru-RU" altLang="ru-RU"/>
          </a:p>
        </p:txBody>
      </p:sp>
    </p:spTree>
    <p:extLst>
      <p:ext uri="{BB962C8B-B14F-4D97-AF65-F5344CB8AC3E}">
        <p14:creationId xmlns:p14="http://schemas.microsoft.com/office/powerpoint/2010/main" val="409776685"/>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2">
            <a:extLst>
              <a:ext uri="{FF2B5EF4-FFF2-40B4-BE49-F238E27FC236}">
                <a16:creationId xmlns="" xmlns:a16="http://schemas.microsoft.com/office/drawing/2014/main" id="{01DBE405-CD01-4DE5-A88F-89DD87DAA7B5}"/>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13">
            <a:extLst>
              <a:ext uri="{FF2B5EF4-FFF2-40B4-BE49-F238E27FC236}">
                <a16:creationId xmlns="" xmlns:a16="http://schemas.microsoft.com/office/drawing/2014/main" id="{BE6945CC-A8E7-48DE-ACFE-28BE9803C91D}"/>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14">
            <a:extLst>
              <a:ext uri="{FF2B5EF4-FFF2-40B4-BE49-F238E27FC236}">
                <a16:creationId xmlns="" xmlns:a16="http://schemas.microsoft.com/office/drawing/2014/main" id="{EA559D2F-5EAA-4913-A037-BCD422AB7473}"/>
              </a:ext>
            </a:extLst>
          </p:cNvPr>
          <p:cNvSpPr>
            <a:spLocks noGrp="1" noChangeArrowheads="1"/>
          </p:cNvSpPr>
          <p:nvPr>
            <p:ph type="sldNum" sz="quarter" idx="12"/>
          </p:nvPr>
        </p:nvSpPr>
        <p:spPr>
          <a:ln/>
        </p:spPr>
        <p:txBody>
          <a:bodyPr/>
          <a:lstStyle>
            <a:lvl1pPr>
              <a:defRPr/>
            </a:lvl1pPr>
          </a:lstStyle>
          <a:p>
            <a:pPr>
              <a:defRPr/>
            </a:pPr>
            <a:fld id="{1F7BEA8D-2BA0-474E-AD7A-C773E86396E3}" type="slidenum">
              <a:rPr lang="ru-RU" altLang="ru-RU"/>
              <a:pPr>
                <a:defRPr/>
              </a:pPr>
              <a:t>‹#›</a:t>
            </a:fld>
            <a:endParaRPr lang="ru-RU" altLang="ru-RU"/>
          </a:p>
        </p:txBody>
      </p:sp>
    </p:spTree>
    <p:extLst>
      <p:ext uri="{BB962C8B-B14F-4D97-AF65-F5344CB8AC3E}">
        <p14:creationId xmlns:p14="http://schemas.microsoft.com/office/powerpoint/2010/main" val="3100518027"/>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12">
            <a:extLst>
              <a:ext uri="{FF2B5EF4-FFF2-40B4-BE49-F238E27FC236}">
                <a16:creationId xmlns="" xmlns:a16="http://schemas.microsoft.com/office/drawing/2014/main" id="{BB8E78DD-07F8-4731-80C1-26F0D837A762}"/>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13">
            <a:extLst>
              <a:ext uri="{FF2B5EF4-FFF2-40B4-BE49-F238E27FC236}">
                <a16:creationId xmlns="" xmlns:a16="http://schemas.microsoft.com/office/drawing/2014/main" id="{7358CE7A-7AAD-4EC5-AFF7-88073281EAEA}"/>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14">
            <a:extLst>
              <a:ext uri="{FF2B5EF4-FFF2-40B4-BE49-F238E27FC236}">
                <a16:creationId xmlns="" xmlns:a16="http://schemas.microsoft.com/office/drawing/2014/main" id="{D4D3CAFE-5F8F-4C81-ABA4-4271905ECFA9}"/>
              </a:ext>
            </a:extLst>
          </p:cNvPr>
          <p:cNvSpPr>
            <a:spLocks noGrp="1" noChangeArrowheads="1"/>
          </p:cNvSpPr>
          <p:nvPr>
            <p:ph type="sldNum" sz="quarter" idx="12"/>
          </p:nvPr>
        </p:nvSpPr>
        <p:spPr>
          <a:ln/>
        </p:spPr>
        <p:txBody>
          <a:bodyPr/>
          <a:lstStyle>
            <a:lvl1pPr>
              <a:defRPr/>
            </a:lvl1pPr>
          </a:lstStyle>
          <a:p>
            <a:pPr>
              <a:defRPr/>
            </a:pPr>
            <a:fld id="{FCDF9EC5-65BB-4C07-A874-9CCA62146C57}" type="slidenum">
              <a:rPr lang="ru-RU" altLang="ru-RU"/>
              <a:pPr>
                <a:defRPr/>
              </a:pPr>
              <a:t>‹#›</a:t>
            </a:fld>
            <a:endParaRPr lang="ru-RU" altLang="ru-RU"/>
          </a:p>
        </p:txBody>
      </p:sp>
    </p:spTree>
    <p:extLst>
      <p:ext uri="{BB962C8B-B14F-4D97-AF65-F5344CB8AC3E}">
        <p14:creationId xmlns:p14="http://schemas.microsoft.com/office/powerpoint/2010/main" val="4175677701"/>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12">
            <a:extLst>
              <a:ext uri="{FF2B5EF4-FFF2-40B4-BE49-F238E27FC236}">
                <a16:creationId xmlns="" xmlns:a16="http://schemas.microsoft.com/office/drawing/2014/main" id="{E6E11935-BB4A-4C33-9D5A-2748616DFB30}"/>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13">
            <a:extLst>
              <a:ext uri="{FF2B5EF4-FFF2-40B4-BE49-F238E27FC236}">
                <a16:creationId xmlns="" xmlns:a16="http://schemas.microsoft.com/office/drawing/2014/main" id="{214DD1EC-5834-4B48-88AC-16A0619F38B2}"/>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14">
            <a:extLst>
              <a:ext uri="{FF2B5EF4-FFF2-40B4-BE49-F238E27FC236}">
                <a16:creationId xmlns="" xmlns:a16="http://schemas.microsoft.com/office/drawing/2014/main" id="{433EB48A-EF29-44DF-A4CB-F3DE326FF825}"/>
              </a:ext>
            </a:extLst>
          </p:cNvPr>
          <p:cNvSpPr>
            <a:spLocks noGrp="1" noChangeArrowheads="1"/>
          </p:cNvSpPr>
          <p:nvPr>
            <p:ph type="sldNum" sz="quarter" idx="12"/>
          </p:nvPr>
        </p:nvSpPr>
        <p:spPr>
          <a:ln/>
        </p:spPr>
        <p:txBody>
          <a:bodyPr/>
          <a:lstStyle>
            <a:lvl1pPr>
              <a:defRPr/>
            </a:lvl1pPr>
          </a:lstStyle>
          <a:p>
            <a:pPr>
              <a:defRPr/>
            </a:pPr>
            <a:fld id="{9EEE6193-0F35-4AA0-B5BE-C502C38F4516}" type="slidenum">
              <a:rPr lang="ru-RU" altLang="ru-RU"/>
              <a:pPr>
                <a:defRPr/>
              </a:pPr>
              <a:t>‹#›</a:t>
            </a:fld>
            <a:endParaRPr lang="ru-RU" altLang="ru-RU"/>
          </a:p>
        </p:txBody>
      </p:sp>
    </p:spTree>
    <p:extLst>
      <p:ext uri="{BB962C8B-B14F-4D97-AF65-F5344CB8AC3E}">
        <p14:creationId xmlns:p14="http://schemas.microsoft.com/office/powerpoint/2010/main" val="3340901616"/>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12">
            <a:extLst>
              <a:ext uri="{FF2B5EF4-FFF2-40B4-BE49-F238E27FC236}">
                <a16:creationId xmlns="" xmlns:a16="http://schemas.microsoft.com/office/drawing/2014/main" id="{6AE362A1-14C2-43A5-B5CE-CE3C013B637A}"/>
              </a:ext>
            </a:extLst>
          </p:cNvPr>
          <p:cNvSpPr>
            <a:spLocks noGrp="1" noChangeArrowheads="1"/>
          </p:cNvSpPr>
          <p:nvPr>
            <p:ph type="dt" sz="half" idx="10"/>
          </p:nvPr>
        </p:nvSpPr>
        <p:spPr>
          <a:ln/>
        </p:spPr>
        <p:txBody>
          <a:bodyPr/>
          <a:lstStyle>
            <a:lvl1pPr>
              <a:defRPr/>
            </a:lvl1pPr>
          </a:lstStyle>
          <a:p>
            <a:pPr>
              <a:defRPr/>
            </a:pPr>
            <a:endParaRPr lang="ru-RU"/>
          </a:p>
        </p:txBody>
      </p:sp>
      <p:sp>
        <p:nvSpPr>
          <p:cNvPr id="8" name="Rectangle 13">
            <a:extLst>
              <a:ext uri="{FF2B5EF4-FFF2-40B4-BE49-F238E27FC236}">
                <a16:creationId xmlns="" xmlns:a16="http://schemas.microsoft.com/office/drawing/2014/main" id="{5D25F81D-6636-4EE3-AD08-A5C1BE5DF684}"/>
              </a:ext>
            </a:extLst>
          </p:cNvPr>
          <p:cNvSpPr>
            <a:spLocks noGrp="1" noChangeArrowheads="1"/>
          </p:cNvSpPr>
          <p:nvPr>
            <p:ph type="ftr" sz="quarter" idx="11"/>
          </p:nvPr>
        </p:nvSpPr>
        <p:spPr>
          <a:ln/>
        </p:spPr>
        <p:txBody>
          <a:bodyPr/>
          <a:lstStyle>
            <a:lvl1pPr>
              <a:defRPr/>
            </a:lvl1pPr>
          </a:lstStyle>
          <a:p>
            <a:pPr>
              <a:defRPr/>
            </a:pPr>
            <a:endParaRPr lang="ru-RU"/>
          </a:p>
        </p:txBody>
      </p:sp>
      <p:sp>
        <p:nvSpPr>
          <p:cNvPr id="9" name="Rectangle 14">
            <a:extLst>
              <a:ext uri="{FF2B5EF4-FFF2-40B4-BE49-F238E27FC236}">
                <a16:creationId xmlns="" xmlns:a16="http://schemas.microsoft.com/office/drawing/2014/main" id="{EB071010-63D0-449A-A9FB-0D77D09E2FE1}"/>
              </a:ext>
            </a:extLst>
          </p:cNvPr>
          <p:cNvSpPr>
            <a:spLocks noGrp="1" noChangeArrowheads="1"/>
          </p:cNvSpPr>
          <p:nvPr>
            <p:ph type="sldNum" sz="quarter" idx="12"/>
          </p:nvPr>
        </p:nvSpPr>
        <p:spPr>
          <a:ln/>
        </p:spPr>
        <p:txBody>
          <a:bodyPr/>
          <a:lstStyle>
            <a:lvl1pPr>
              <a:defRPr/>
            </a:lvl1pPr>
          </a:lstStyle>
          <a:p>
            <a:pPr>
              <a:defRPr/>
            </a:pPr>
            <a:fld id="{439356E6-EDC6-46F8-84B7-9216FF7452E8}" type="slidenum">
              <a:rPr lang="ru-RU" altLang="ru-RU"/>
              <a:pPr>
                <a:defRPr/>
              </a:pPr>
              <a:t>‹#›</a:t>
            </a:fld>
            <a:endParaRPr lang="ru-RU" altLang="ru-RU"/>
          </a:p>
        </p:txBody>
      </p:sp>
    </p:spTree>
    <p:extLst>
      <p:ext uri="{BB962C8B-B14F-4D97-AF65-F5344CB8AC3E}">
        <p14:creationId xmlns:p14="http://schemas.microsoft.com/office/powerpoint/2010/main" val="1844301588"/>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12">
            <a:extLst>
              <a:ext uri="{FF2B5EF4-FFF2-40B4-BE49-F238E27FC236}">
                <a16:creationId xmlns="" xmlns:a16="http://schemas.microsoft.com/office/drawing/2014/main" id="{B4D243B4-7063-4809-982A-A86D3896D8AE}"/>
              </a:ext>
            </a:extLst>
          </p:cNvPr>
          <p:cNvSpPr>
            <a:spLocks noGrp="1" noChangeArrowheads="1"/>
          </p:cNvSpPr>
          <p:nvPr>
            <p:ph type="dt" sz="half" idx="10"/>
          </p:nvPr>
        </p:nvSpPr>
        <p:spPr>
          <a:ln/>
        </p:spPr>
        <p:txBody>
          <a:bodyPr/>
          <a:lstStyle>
            <a:lvl1pPr>
              <a:defRPr/>
            </a:lvl1pPr>
          </a:lstStyle>
          <a:p>
            <a:pPr>
              <a:defRPr/>
            </a:pPr>
            <a:endParaRPr lang="ru-RU"/>
          </a:p>
        </p:txBody>
      </p:sp>
      <p:sp>
        <p:nvSpPr>
          <p:cNvPr id="4" name="Rectangle 13">
            <a:extLst>
              <a:ext uri="{FF2B5EF4-FFF2-40B4-BE49-F238E27FC236}">
                <a16:creationId xmlns="" xmlns:a16="http://schemas.microsoft.com/office/drawing/2014/main" id="{985AB4DB-1E98-4247-B575-568412085AF9}"/>
              </a:ext>
            </a:extLst>
          </p:cNvPr>
          <p:cNvSpPr>
            <a:spLocks noGrp="1" noChangeArrowheads="1"/>
          </p:cNvSpPr>
          <p:nvPr>
            <p:ph type="ftr" sz="quarter" idx="11"/>
          </p:nvPr>
        </p:nvSpPr>
        <p:spPr>
          <a:ln/>
        </p:spPr>
        <p:txBody>
          <a:bodyPr/>
          <a:lstStyle>
            <a:lvl1pPr>
              <a:defRPr/>
            </a:lvl1pPr>
          </a:lstStyle>
          <a:p>
            <a:pPr>
              <a:defRPr/>
            </a:pPr>
            <a:endParaRPr lang="ru-RU"/>
          </a:p>
        </p:txBody>
      </p:sp>
      <p:sp>
        <p:nvSpPr>
          <p:cNvPr id="5" name="Rectangle 14">
            <a:extLst>
              <a:ext uri="{FF2B5EF4-FFF2-40B4-BE49-F238E27FC236}">
                <a16:creationId xmlns="" xmlns:a16="http://schemas.microsoft.com/office/drawing/2014/main" id="{8F3A333C-A1DD-46D3-A96F-9B0C5281D5D6}"/>
              </a:ext>
            </a:extLst>
          </p:cNvPr>
          <p:cNvSpPr>
            <a:spLocks noGrp="1" noChangeArrowheads="1"/>
          </p:cNvSpPr>
          <p:nvPr>
            <p:ph type="sldNum" sz="quarter" idx="12"/>
          </p:nvPr>
        </p:nvSpPr>
        <p:spPr>
          <a:ln/>
        </p:spPr>
        <p:txBody>
          <a:bodyPr/>
          <a:lstStyle>
            <a:lvl1pPr>
              <a:defRPr/>
            </a:lvl1pPr>
          </a:lstStyle>
          <a:p>
            <a:pPr>
              <a:defRPr/>
            </a:pPr>
            <a:fld id="{7DD5D74F-F07C-4250-A28F-74D08BB08CC9}" type="slidenum">
              <a:rPr lang="ru-RU" altLang="ru-RU"/>
              <a:pPr>
                <a:defRPr/>
              </a:pPr>
              <a:t>‹#›</a:t>
            </a:fld>
            <a:endParaRPr lang="ru-RU" altLang="ru-RU"/>
          </a:p>
        </p:txBody>
      </p:sp>
    </p:spTree>
    <p:extLst>
      <p:ext uri="{BB962C8B-B14F-4D97-AF65-F5344CB8AC3E}">
        <p14:creationId xmlns:p14="http://schemas.microsoft.com/office/powerpoint/2010/main" val="3574706192"/>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2">
            <a:extLst>
              <a:ext uri="{FF2B5EF4-FFF2-40B4-BE49-F238E27FC236}">
                <a16:creationId xmlns="" xmlns:a16="http://schemas.microsoft.com/office/drawing/2014/main" id="{9771BAFB-E28E-468A-B98B-AA173F60BCF4}"/>
              </a:ext>
            </a:extLst>
          </p:cNvPr>
          <p:cNvSpPr>
            <a:spLocks noGrp="1" noChangeArrowheads="1"/>
          </p:cNvSpPr>
          <p:nvPr>
            <p:ph type="dt" sz="half" idx="10"/>
          </p:nvPr>
        </p:nvSpPr>
        <p:spPr>
          <a:ln/>
        </p:spPr>
        <p:txBody>
          <a:bodyPr/>
          <a:lstStyle>
            <a:lvl1pPr>
              <a:defRPr/>
            </a:lvl1pPr>
          </a:lstStyle>
          <a:p>
            <a:pPr>
              <a:defRPr/>
            </a:pPr>
            <a:endParaRPr lang="ru-RU"/>
          </a:p>
        </p:txBody>
      </p:sp>
      <p:sp>
        <p:nvSpPr>
          <p:cNvPr id="3" name="Rectangle 13">
            <a:extLst>
              <a:ext uri="{FF2B5EF4-FFF2-40B4-BE49-F238E27FC236}">
                <a16:creationId xmlns="" xmlns:a16="http://schemas.microsoft.com/office/drawing/2014/main" id="{73240B8F-2EA1-43A6-9CFC-3FD92AF9D856}"/>
              </a:ext>
            </a:extLst>
          </p:cNvPr>
          <p:cNvSpPr>
            <a:spLocks noGrp="1" noChangeArrowheads="1"/>
          </p:cNvSpPr>
          <p:nvPr>
            <p:ph type="ftr" sz="quarter" idx="11"/>
          </p:nvPr>
        </p:nvSpPr>
        <p:spPr>
          <a:ln/>
        </p:spPr>
        <p:txBody>
          <a:bodyPr/>
          <a:lstStyle>
            <a:lvl1pPr>
              <a:defRPr/>
            </a:lvl1pPr>
          </a:lstStyle>
          <a:p>
            <a:pPr>
              <a:defRPr/>
            </a:pPr>
            <a:endParaRPr lang="ru-RU"/>
          </a:p>
        </p:txBody>
      </p:sp>
      <p:sp>
        <p:nvSpPr>
          <p:cNvPr id="4" name="Rectangle 14">
            <a:extLst>
              <a:ext uri="{FF2B5EF4-FFF2-40B4-BE49-F238E27FC236}">
                <a16:creationId xmlns="" xmlns:a16="http://schemas.microsoft.com/office/drawing/2014/main" id="{E387BC20-5999-40C9-964E-4E44888146EF}"/>
              </a:ext>
            </a:extLst>
          </p:cNvPr>
          <p:cNvSpPr>
            <a:spLocks noGrp="1" noChangeArrowheads="1"/>
          </p:cNvSpPr>
          <p:nvPr>
            <p:ph type="sldNum" sz="quarter" idx="12"/>
          </p:nvPr>
        </p:nvSpPr>
        <p:spPr>
          <a:ln/>
        </p:spPr>
        <p:txBody>
          <a:bodyPr/>
          <a:lstStyle>
            <a:lvl1pPr>
              <a:defRPr/>
            </a:lvl1pPr>
          </a:lstStyle>
          <a:p>
            <a:pPr>
              <a:defRPr/>
            </a:pPr>
            <a:fld id="{556FAC3C-A9C4-4EA0-9DA0-173A845DECAE}" type="slidenum">
              <a:rPr lang="ru-RU" altLang="ru-RU"/>
              <a:pPr>
                <a:defRPr/>
              </a:pPr>
              <a:t>‹#›</a:t>
            </a:fld>
            <a:endParaRPr lang="ru-RU" altLang="ru-RU"/>
          </a:p>
        </p:txBody>
      </p:sp>
    </p:spTree>
    <p:extLst>
      <p:ext uri="{BB962C8B-B14F-4D97-AF65-F5344CB8AC3E}">
        <p14:creationId xmlns:p14="http://schemas.microsoft.com/office/powerpoint/2010/main" val="3716096903"/>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2">
            <a:extLst>
              <a:ext uri="{FF2B5EF4-FFF2-40B4-BE49-F238E27FC236}">
                <a16:creationId xmlns="" xmlns:a16="http://schemas.microsoft.com/office/drawing/2014/main" id="{0963D228-40CE-4817-8608-983CF071ED83}"/>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13">
            <a:extLst>
              <a:ext uri="{FF2B5EF4-FFF2-40B4-BE49-F238E27FC236}">
                <a16:creationId xmlns="" xmlns:a16="http://schemas.microsoft.com/office/drawing/2014/main" id="{2B26F736-9F8C-4769-AACB-DAEAE87453B6}"/>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14">
            <a:extLst>
              <a:ext uri="{FF2B5EF4-FFF2-40B4-BE49-F238E27FC236}">
                <a16:creationId xmlns="" xmlns:a16="http://schemas.microsoft.com/office/drawing/2014/main" id="{165B34A4-819D-4968-B2B1-119C14498E7A}"/>
              </a:ext>
            </a:extLst>
          </p:cNvPr>
          <p:cNvSpPr>
            <a:spLocks noGrp="1" noChangeArrowheads="1"/>
          </p:cNvSpPr>
          <p:nvPr>
            <p:ph type="sldNum" sz="quarter" idx="12"/>
          </p:nvPr>
        </p:nvSpPr>
        <p:spPr>
          <a:ln/>
        </p:spPr>
        <p:txBody>
          <a:bodyPr/>
          <a:lstStyle>
            <a:lvl1pPr>
              <a:defRPr/>
            </a:lvl1pPr>
          </a:lstStyle>
          <a:p>
            <a:pPr>
              <a:defRPr/>
            </a:pPr>
            <a:fld id="{7606548E-FB94-44DF-9528-73F13B175695}" type="slidenum">
              <a:rPr lang="ru-RU" altLang="ru-RU"/>
              <a:pPr>
                <a:defRPr/>
              </a:pPr>
              <a:t>‹#›</a:t>
            </a:fld>
            <a:endParaRPr lang="ru-RU" altLang="ru-RU"/>
          </a:p>
        </p:txBody>
      </p:sp>
    </p:spTree>
    <p:extLst>
      <p:ext uri="{BB962C8B-B14F-4D97-AF65-F5344CB8AC3E}">
        <p14:creationId xmlns:p14="http://schemas.microsoft.com/office/powerpoint/2010/main" val="194631628"/>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2">
            <a:extLst>
              <a:ext uri="{FF2B5EF4-FFF2-40B4-BE49-F238E27FC236}">
                <a16:creationId xmlns="" xmlns:a16="http://schemas.microsoft.com/office/drawing/2014/main" id="{30BCDE65-67CF-43CE-ADC9-7829B9BC906A}"/>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13">
            <a:extLst>
              <a:ext uri="{FF2B5EF4-FFF2-40B4-BE49-F238E27FC236}">
                <a16:creationId xmlns="" xmlns:a16="http://schemas.microsoft.com/office/drawing/2014/main" id="{01464467-11BB-41E1-BA4C-9949CB18CB14}"/>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14">
            <a:extLst>
              <a:ext uri="{FF2B5EF4-FFF2-40B4-BE49-F238E27FC236}">
                <a16:creationId xmlns="" xmlns:a16="http://schemas.microsoft.com/office/drawing/2014/main" id="{0F39BE0A-AD59-4D88-9CE3-6655A20BECA0}"/>
              </a:ext>
            </a:extLst>
          </p:cNvPr>
          <p:cNvSpPr>
            <a:spLocks noGrp="1" noChangeArrowheads="1"/>
          </p:cNvSpPr>
          <p:nvPr>
            <p:ph type="sldNum" sz="quarter" idx="12"/>
          </p:nvPr>
        </p:nvSpPr>
        <p:spPr>
          <a:ln/>
        </p:spPr>
        <p:txBody>
          <a:bodyPr/>
          <a:lstStyle>
            <a:lvl1pPr>
              <a:defRPr/>
            </a:lvl1pPr>
          </a:lstStyle>
          <a:p>
            <a:pPr>
              <a:defRPr/>
            </a:pPr>
            <a:fld id="{7F97BAAE-C0E1-43F2-9C29-9E7C35B0F2F6}" type="slidenum">
              <a:rPr lang="ru-RU" altLang="ru-RU"/>
              <a:pPr>
                <a:defRPr/>
              </a:pPr>
              <a:t>‹#›</a:t>
            </a:fld>
            <a:endParaRPr lang="ru-RU" altLang="ru-RU"/>
          </a:p>
        </p:txBody>
      </p:sp>
    </p:spTree>
    <p:extLst>
      <p:ext uri="{BB962C8B-B14F-4D97-AF65-F5344CB8AC3E}">
        <p14:creationId xmlns:p14="http://schemas.microsoft.com/office/powerpoint/2010/main" val="1656932094"/>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3074" name="Group 16">
            <a:extLst>
              <a:ext uri="{FF2B5EF4-FFF2-40B4-BE49-F238E27FC236}">
                <a16:creationId xmlns="" xmlns:a16="http://schemas.microsoft.com/office/drawing/2014/main" id="{51E654A4-BC99-4D94-B948-5431EC9905C9}"/>
              </a:ext>
            </a:extLst>
          </p:cNvPr>
          <p:cNvGrpSpPr>
            <a:grpSpLocks/>
          </p:cNvGrpSpPr>
          <p:nvPr/>
        </p:nvGrpSpPr>
        <p:grpSpPr bwMode="auto">
          <a:xfrm>
            <a:off x="0" y="0"/>
            <a:ext cx="9144000" cy="6918325"/>
            <a:chOff x="0" y="0"/>
            <a:chExt cx="5760" cy="4358"/>
          </a:xfrm>
        </p:grpSpPr>
        <p:sp>
          <p:nvSpPr>
            <p:cNvPr id="2050" name="Rectangle 2">
              <a:extLst>
                <a:ext uri="{FF2B5EF4-FFF2-40B4-BE49-F238E27FC236}">
                  <a16:creationId xmlns="" xmlns:a16="http://schemas.microsoft.com/office/drawing/2014/main" id="{B2EDECE6-5520-4870-B092-D87076CF992E}"/>
                </a:ext>
              </a:extLst>
            </p:cNvPr>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algn="ctr" eaLnBrk="1" hangingPunct="1">
                <a:defRPr/>
              </a:pPr>
              <a:endParaRPr lang="ru-RU"/>
            </a:p>
          </p:txBody>
        </p:sp>
        <p:sp>
          <p:nvSpPr>
            <p:cNvPr id="2051" name="Freeform 3">
              <a:extLst>
                <a:ext uri="{FF2B5EF4-FFF2-40B4-BE49-F238E27FC236}">
                  <a16:creationId xmlns="" xmlns:a16="http://schemas.microsoft.com/office/drawing/2014/main" id="{386B1629-8FD4-404F-95E3-7F6BA7226282}"/>
                </a:ext>
              </a:extLst>
            </p:cNvPr>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algn="ctr" eaLnBrk="1" hangingPunct="1">
                <a:defRPr/>
              </a:pPr>
              <a:endParaRPr lang="ru-RU"/>
            </a:p>
          </p:txBody>
        </p:sp>
        <p:sp>
          <p:nvSpPr>
            <p:cNvPr id="2052" name="Freeform 4">
              <a:extLst>
                <a:ext uri="{FF2B5EF4-FFF2-40B4-BE49-F238E27FC236}">
                  <a16:creationId xmlns="" xmlns:a16="http://schemas.microsoft.com/office/drawing/2014/main" id="{74924551-7E58-45B3-B108-CCED75476FCD}"/>
                </a:ext>
              </a:extLst>
            </p:cNvPr>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algn="ctr" eaLnBrk="1" hangingPunct="1">
                <a:defRPr/>
              </a:pPr>
              <a:endParaRPr lang="ru-RU"/>
            </a:p>
          </p:txBody>
        </p:sp>
        <p:sp>
          <p:nvSpPr>
            <p:cNvPr id="2053" name="Freeform 5">
              <a:extLst>
                <a:ext uri="{FF2B5EF4-FFF2-40B4-BE49-F238E27FC236}">
                  <a16:creationId xmlns="" xmlns:a16="http://schemas.microsoft.com/office/drawing/2014/main" id="{7CA43B70-D2B4-4BA9-8CC1-2AB3AF173A34}"/>
                </a:ext>
              </a:extLst>
            </p:cNvPr>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algn="ctr" eaLnBrk="1" hangingPunct="1">
                <a:defRPr/>
              </a:pPr>
              <a:endParaRPr lang="ru-RU"/>
            </a:p>
          </p:txBody>
        </p:sp>
        <p:sp>
          <p:nvSpPr>
            <p:cNvPr id="2054" name="Freeform 6">
              <a:extLst>
                <a:ext uri="{FF2B5EF4-FFF2-40B4-BE49-F238E27FC236}">
                  <a16:creationId xmlns="" xmlns:a16="http://schemas.microsoft.com/office/drawing/2014/main" id="{0850E1DD-59D4-40C1-8679-332EE30FEFE4}"/>
                </a:ext>
              </a:extLst>
            </p:cNvPr>
            <p:cNvSpPr>
              <a:spLocks/>
            </p:cNvSpPr>
            <p:nvPr/>
          </p:nvSpPr>
          <p:spPr bwMode="invGray">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lgn="ctr" eaLnBrk="1" hangingPunct="1">
                <a:defRPr/>
              </a:pPr>
              <a:endParaRPr lang="ru-RU"/>
            </a:p>
          </p:txBody>
        </p:sp>
        <p:sp>
          <p:nvSpPr>
            <p:cNvPr id="2055" name="Freeform 7">
              <a:extLst>
                <a:ext uri="{FF2B5EF4-FFF2-40B4-BE49-F238E27FC236}">
                  <a16:creationId xmlns="" xmlns:a16="http://schemas.microsoft.com/office/drawing/2014/main" id="{5E07207D-15B4-43E1-82D0-D4FE67833A72}"/>
                </a:ext>
              </a:extLst>
            </p:cNvPr>
            <p:cNvSpPr>
              <a:spLocks/>
            </p:cNvSpPr>
            <p:nvPr/>
          </p:nvSpPr>
          <p:spPr bwMode="invGray">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algn="ctr" eaLnBrk="1" hangingPunct="1">
                <a:defRPr/>
              </a:pPr>
              <a:endParaRPr lang="ru-RU"/>
            </a:p>
          </p:txBody>
        </p:sp>
        <p:sp>
          <p:nvSpPr>
            <p:cNvPr id="2056" name="Freeform 8">
              <a:extLst>
                <a:ext uri="{FF2B5EF4-FFF2-40B4-BE49-F238E27FC236}">
                  <a16:creationId xmlns="" xmlns:a16="http://schemas.microsoft.com/office/drawing/2014/main" id="{A6467B6B-C23E-4EAB-AFA4-DCDA5FAD98C9}"/>
                </a:ext>
              </a:extLst>
            </p:cNvPr>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algn="ctr" eaLnBrk="1" hangingPunct="1">
                <a:defRPr/>
              </a:pPr>
              <a:endParaRPr lang="ru-RU"/>
            </a:p>
          </p:txBody>
        </p:sp>
        <p:sp>
          <p:nvSpPr>
            <p:cNvPr id="2057" name="Freeform 9">
              <a:extLst>
                <a:ext uri="{FF2B5EF4-FFF2-40B4-BE49-F238E27FC236}">
                  <a16:creationId xmlns="" xmlns:a16="http://schemas.microsoft.com/office/drawing/2014/main" id="{B52D4869-E7F9-4788-908A-A23F90EC34B1}"/>
                </a:ext>
              </a:extLst>
            </p:cNvPr>
            <p:cNvSpPr>
              <a:spLocks/>
            </p:cNvSpPr>
            <p:nvPr/>
          </p:nvSpPr>
          <p:spPr bwMode="invGray">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algn="ctr" eaLnBrk="1" hangingPunct="1">
                <a:defRPr/>
              </a:pPr>
              <a:endParaRPr lang="ru-RU"/>
            </a:p>
          </p:txBody>
        </p:sp>
      </p:grpSp>
      <p:sp>
        <p:nvSpPr>
          <p:cNvPr id="3075" name="Rectangle 10">
            <a:extLst>
              <a:ext uri="{FF2B5EF4-FFF2-40B4-BE49-F238E27FC236}">
                <a16:creationId xmlns="" xmlns:a16="http://schemas.microsoft.com/office/drawing/2014/main" id="{97A2181E-43D4-45B2-ABA2-4E84BC2468BA}"/>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2060" name="Rectangle 12">
            <a:extLst>
              <a:ext uri="{FF2B5EF4-FFF2-40B4-BE49-F238E27FC236}">
                <a16:creationId xmlns="" xmlns:a16="http://schemas.microsoft.com/office/drawing/2014/main" id="{FA387B55-4A62-4E37-82D9-1A522A625570}"/>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eaLnBrk="1" hangingPunct="1">
              <a:spcBef>
                <a:spcPct val="50000"/>
              </a:spcBef>
              <a:defRPr sz="1400"/>
            </a:lvl1pPr>
          </a:lstStyle>
          <a:p>
            <a:pPr>
              <a:defRPr/>
            </a:pPr>
            <a:endParaRPr lang="ru-RU"/>
          </a:p>
        </p:txBody>
      </p:sp>
      <p:sp>
        <p:nvSpPr>
          <p:cNvPr id="2061" name="Rectangle 13">
            <a:extLst>
              <a:ext uri="{FF2B5EF4-FFF2-40B4-BE49-F238E27FC236}">
                <a16:creationId xmlns="" xmlns:a16="http://schemas.microsoft.com/office/drawing/2014/main" id="{D32C1347-BAB9-460F-B4C3-1FE728562B92}"/>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eaLnBrk="1" hangingPunct="1">
              <a:spcBef>
                <a:spcPct val="50000"/>
              </a:spcBef>
              <a:defRPr sz="1400"/>
            </a:lvl1pPr>
          </a:lstStyle>
          <a:p>
            <a:pPr>
              <a:defRPr/>
            </a:pPr>
            <a:endParaRPr lang="ru-RU"/>
          </a:p>
        </p:txBody>
      </p:sp>
      <p:sp>
        <p:nvSpPr>
          <p:cNvPr id="2062" name="Rectangle 14">
            <a:extLst>
              <a:ext uri="{FF2B5EF4-FFF2-40B4-BE49-F238E27FC236}">
                <a16:creationId xmlns="" xmlns:a16="http://schemas.microsoft.com/office/drawing/2014/main" id="{191E8CD7-FBDF-4388-B534-FDC28DD6945E}"/>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1" hangingPunct="1">
              <a:spcBef>
                <a:spcPct val="50000"/>
              </a:spcBef>
              <a:defRPr sz="1400"/>
            </a:lvl1pPr>
          </a:lstStyle>
          <a:p>
            <a:pPr>
              <a:defRPr/>
            </a:pPr>
            <a:fld id="{7E698040-B4BA-4AD9-899E-3ACC4D8C2FBC}" type="slidenum">
              <a:rPr lang="ru-RU" altLang="ru-RU"/>
              <a:pPr>
                <a:defRPr/>
              </a:pPr>
              <a:t>‹#›</a:t>
            </a:fld>
            <a:endParaRPr lang="ru-RU" altLang="ru-RU"/>
          </a:p>
        </p:txBody>
      </p:sp>
      <p:sp>
        <p:nvSpPr>
          <p:cNvPr id="3079" name="Rectangle 15">
            <a:extLst>
              <a:ext uri="{FF2B5EF4-FFF2-40B4-BE49-F238E27FC236}">
                <a16:creationId xmlns="" xmlns:a16="http://schemas.microsoft.com/office/drawing/2014/main" id="{06C6D581-0298-485A-915C-1828B259DD1A}"/>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Tree>
    <p:extLst>
      <p:ext uri="{BB962C8B-B14F-4D97-AF65-F5344CB8AC3E}">
        <p14:creationId xmlns:p14="http://schemas.microsoft.com/office/powerpoint/2010/main" val="2223358911"/>
      </p:ext>
    </p:extLst>
  </p:cSld>
  <p:clrMap bg1="dk2" tx1="lt1" bg2="dk1"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8" Type="http://schemas.openxmlformats.org/officeDocument/2006/relationships/package" Target="../embeddings/____________Microsoft_PowerPoint3.pptx"/><Relationship Id="rId3" Type="http://schemas.openxmlformats.org/officeDocument/2006/relationships/image" Target="../media/image70.png"/><Relationship Id="rId7" Type="http://schemas.openxmlformats.org/officeDocument/2006/relationships/image" Target="../media/image68.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package" Target="../embeddings/____________Microsoft_PowerPoint2.pptx"/><Relationship Id="rId5" Type="http://schemas.openxmlformats.org/officeDocument/2006/relationships/image" Target="../media/image67.emf"/><Relationship Id="rId4" Type="http://schemas.openxmlformats.org/officeDocument/2006/relationships/package" Target="../embeddings/____________Microsoft_PowerPoint1.pptx"/><Relationship Id="rId9" Type="http://schemas.openxmlformats.org/officeDocument/2006/relationships/image" Target="../media/image69.emf"/></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78.png"/><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3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6.jpeg"/><Relationship Id="rId7"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jpeg"/></Relationships>
</file>

<file path=ppt/slides/_rels/slide38.xml.rels><?xml version="1.0" encoding="UTF-8" standalone="yes"?>
<Relationships xmlns="http://schemas.openxmlformats.org/package/2006/relationships"><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image" Target="../media/image91.jpeg"/><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39.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jpeg"/><Relationship Id="rId4" Type="http://schemas.openxmlformats.org/officeDocument/2006/relationships/image" Target="../media/image9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jpeg"/><Relationship Id="rId1" Type="http://schemas.openxmlformats.org/officeDocument/2006/relationships/slideLayout" Target="../slideLayouts/slideLayout7.xml"/><Relationship Id="rId5" Type="http://schemas.openxmlformats.org/officeDocument/2006/relationships/image" Target="../media/image105.jpeg"/><Relationship Id="rId4" Type="http://schemas.openxmlformats.org/officeDocument/2006/relationships/image" Target="../media/image104.png"/></Relationships>
</file>

<file path=ppt/slides/_rels/slide4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7.xml"/><Relationship Id="rId5" Type="http://schemas.openxmlformats.org/officeDocument/2006/relationships/image" Target="../media/image109.jpeg"/><Relationship Id="rId4" Type="http://schemas.openxmlformats.org/officeDocument/2006/relationships/image" Target="../media/image108.png"/></Relationships>
</file>

<file path=ppt/slides/_rels/slide42.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jpeg"/><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43.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16.jpg"/><Relationship Id="rId1" Type="http://schemas.openxmlformats.org/officeDocument/2006/relationships/slideLayout" Target="../slideLayouts/slideLayout2.xml"/><Relationship Id="rId5" Type="http://schemas.openxmlformats.org/officeDocument/2006/relationships/image" Target="../media/image119.jpeg"/><Relationship Id="rId4" Type="http://schemas.openxmlformats.org/officeDocument/2006/relationships/image" Target="../media/image118.png"/></Relationships>
</file>

<file path=ppt/slides/_rels/slide4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4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 Id="rId4" Type="http://schemas.openxmlformats.org/officeDocument/2006/relationships/image" Target="../media/image125.png"/></Relationships>
</file>

<file path=ppt/slides/_rels/slide4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4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xml"/><Relationship Id="rId4" Type="http://schemas.openxmlformats.org/officeDocument/2006/relationships/image" Target="../media/image131.png"/></Relationships>
</file>

<file path=ppt/slides/_rels/slide4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 Id="rId4" Type="http://schemas.openxmlformats.org/officeDocument/2006/relationships/image" Target="../media/image134.png"/></Relationships>
</file>

<file path=ppt/slides/_rels/slide4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 Id="rId4" Type="http://schemas.openxmlformats.org/officeDocument/2006/relationships/image" Target="../media/image13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699792" y="1428736"/>
            <a:ext cx="5976664" cy="171451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40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j-ea"/>
              <a:cs typeface="+mj-cs"/>
            </a:endParaRPr>
          </a:p>
        </p:txBody>
      </p:sp>
      <p:sp>
        <p:nvSpPr>
          <p:cNvPr id="2" name="Прямоугольник 1"/>
          <p:cNvSpPr/>
          <p:nvPr/>
        </p:nvSpPr>
        <p:spPr>
          <a:xfrm>
            <a:off x="467544" y="1340768"/>
            <a:ext cx="3789030" cy="6247864"/>
          </a:xfrm>
          <a:prstGeom prst="rect">
            <a:avLst/>
          </a:prstGeom>
        </p:spPr>
        <p:txBody>
          <a:bodyPr wrap="square">
            <a:spAutoFit/>
          </a:bodyPr>
          <a:lstStyle/>
          <a:p>
            <a:endParaRPr lang="ru-RU" dirty="0"/>
          </a:p>
          <a:p>
            <a:pPr algn="ctr"/>
            <a:r>
              <a:rPr lang="ru-RU" sz="2800" dirty="0" err="1">
                <a:solidFill>
                  <a:srgbClr val="0070C0"/>
                </a:solidFill>
              </a:rPr>
              <a:t>Хамидуллина</a:t>
            </a:r>
            <a:r>
              <a:rPr lang="ru-RU" sz="2800" dirty="0">
                <a:solidFill>
                  <a:srgbClr val="0070C0"/>
                </a:solidFill>
              </a:rPr>
              <a:t> Марина </a:t>
            </a:r>
            <a:r>
              <a:rPr lang="ru-RU" sz="2800" dirty="0" err="1">
                <a:solidFill>
                  <a:srgbClr val="0070C0"/>
                </a:solidFill>
              </a:rPr>
              <a:t>Тагировна</a:t>
            </a:r>
            <a:r>
              <a:rPr lang="ru-RU" sz="2800" dirty="0">
                <a:solidFill>
                  <a:srgbClr val="0070C0"/>
                </a:solidFill>
              </a:rPr>
              <a:t> </a:t>
            </a:r>
          </a:p>
          <a:p>
            <a:pPr algn="ctr"/>
            <a:r>
              <a:rPr lang="ru-RU" sz="2800" dirty="0">
                <a:solidFill>
                  <a:srgbClr val="0070C0"/>
                </a:solidFill>
              </a:rPr>
              <a:t>Учитель-логопед  МАДОУ детский сад №</a:t>
            </a:r>
            <a:r>
              <a:rPr lang="ru-RU" sz="2800" dirty="0" smtClean="0">
                <a:solidFill>
                  <a:srgbClr val="0070C0"/>
                </a:solidFill>
              </a:rPr>
              <a:t>1  </a:t>
            </a:r>
            <a:r>
              <a:rPr lang="ru-RU" sz="2800" dirty="0">
                <a:solidFill>
                  <a:srgbClr val="0070C0"/>
                </a:solidFill>
              </a:rPr>
              <a:t>с. </a:t>
            </a:r>
            <a:r>
              <a:rPr lang="ru-RU" sz="2800" dirty="0" smtClean="0">
                <a:solidFill>
                  <a:srgbClr val="0070C0"/>
                </a:solidFill>
              </a:rPr>
              <a:t>Кармаскалы</a:t>
            </a:r>
          </a:p>
          <a:p>
            <a:pPr lvl="0">
              <a:defRPr/>
            </a:pPr>
            <a:r>
              <a:rPr lang="ru-RU" sz="2800" dirty="0">
                <a:solidFill>
                  <a:srgbClr val="0070C0"/>
                </a:solidFill>
              </a:rPr>
              <a:t>Высшее образование, БГПУ имени </a:t>
            </a:r>
          </a:p>
          <a:p>
            <a:pPr lvl="0">
              <a:defRPr/>
            </a:pPr>
            <a:r>
              <a:rPr lang="ru-RU" sz="2800" dirty="0" err="1" smtClean="0">
                <a:solidFill>
                  <a:srgbClr val="0070C0"/>
                </a:solidFill>
              </a:rPr>
              <a:t>Акмуллы</a:t>
            </a:r>
            <a:r>
              <a:rPr lang="ru-RU" sz="2800" dirty="0" smtClean="0">
                <a:solidFill>
                  <a:srgbClr val="0070C0"/>
                </a:solidFill>
              </a:rPr>
              <a:t> </a:t>
            </a:r>
            <a:endParaRPr lang="ru-RU" sz="2800" dirty="0">
              <a:solidFill>
                <a:srgbClr val="0070C0"/>
              </a:solidFill>
            </a:endParaRPr>
          </a:p>
          <a:p>
            <a:pPr lvl="0">
              <a:defRPr/>
            </a:pPr>
            <a:r>
              <a:rPr lang="ru-RU" sz="2800" dirty="0">
                <a:solidFill>
                  <a:srgbClr val="0070C0"/>
                </a:solidFill>
              </a:rPr>
              <a:t>Общий стаж работы: 23года МАДОУ </a:t>
            </a:r>
          </a:p>
          <a:p>
            <a:pPr lvl="0">
              <a:defRPr/>
            </a:pPr>
            <a:r>
              <a:rPr lang="ru-RU" sz="2800" dirty="0">
                <a:solidFill>
                  <a:srgbClr val="0070C0"/>
                </a:solidFill>
              </a:rPr>
              <a:t>д. сад №1</a:t>
            </a:r>
          </a:p>
          <a:p>
            <a:pPr lvl="0">
              <a:defRPr/>
            </a:pPr>
            <a:r>
              <a:rPr lang="ru-RU" sz="2800" dirty="0">
                <a:solidFill>
                  <a:srgbClr val="0070C0"/>
                </a:solidFill>
              </a:rPr>
              <a:t> Руководитель РМО</a:t>
            </a:r>
          </a:p>
          <a:p>
            <a:pPr algn="ctr"/>
            <a:endParaRPr lang="ru-RU" sz="2800" dirty="0">
              <a:solidFill>
                <a:srgbClr val="0070C0"/>
              </a:solidFill>
            </a:endParaRPr>
          </a:p>
          <a:p>
            <a:endParaRPr lang="ru-RU" dirty="0"/>
          </a:p>
        </p:txBody>
      </p:sp>
      <p:pic>
        <p:nvPicPr>
          <p:cNvPr id="3" name="Рисунок 2">
            <a:extLst>
              <a:ext uri="{FF2B5EF4-FFF2-40B4-BE49-F238E27FC236}">
                <a16:creationId xmlns="" xmlns:a16="http://schemas.microsoft.com/office/drawing/2014/main" id="{3E2F2E5C-F6B3-4E8E-8A01-5385AC9B3170}"/>
              </a:ext>
            </a:extLst>
          </p:cNvPr>
          <p:cNvPicPr>
            <a:picLocks noChangeAspect="1"/>
          </p:cNvPicPr>
          <p:nvPr/>
        </p:nvPicPr>
        <p:blipFill>
          <a:blip r:embed="rId2"/>
          <a:stretch>
            <a:fillRect/>
          </a:stretch>
        </p:blipFill>
        <p:spPr>
          <a:xfrm>
            <a:off x="4788024" y="1556792"/>
            <a:ext cx="3789030" cy="5976664"/>
          </a:xfrm>
          <a:prstGeom prst="rect">
            <a:avLst/>
          </a:prstGeom>
        </p:spPr>
      </p:pic>
      <p:sp>
        <p:nvSpPr>
          <p:cNvPr id="5" name="TextBox 4"/>
          <p:cNvSpPr txBox="1"/>
          <p:nvPr/>
        </p:nvSpPr>
        <p:spPr>
          <a:xfrm>
            <a:off x="971600" y="548680"/>
            <a:ext cx="7344816" cy="461665"/>
          </a:xfrm>
          <a:prstGeom prst="rect">
            <a:avLst/>
          </a:prstGeom>
          <a:noFill/>
        </p:spPr>
        <p:txBody>
          <a:bodyPr wrap="square" rtlCol="0">
            <a:spAutoFit/>
          </a:bodyPr>
          <a:lstStyle/>
          <a:p>
            <a:r>
              <a:rPr lang="ru-RU" sz="2400" dirty="0" smtClean="0"/>
              <a:t>Коррекционная работа  в МАДОУ детский сад №1</a:t>
            </a:r>
            <a:endParaRPr lang="ru-RU" sz="2400" dirty="0"/>
          </a:p>
        </p:txBody>
      </p:sp>
    </p:spTree>
    <p:extLst>
      <p:ext uri="{BB962C8B-B14F-4D97-AF65-F5344CB8AC3E}">
        <p14:creationId xmlns:p14="http://schemas.microsoft.com/office/powerpoint/2010/main" val="2742844143"/>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38CDE93-2DD8-4845-A8FA-6A276A9B9D09}"/>
              </a:ext>
            </a:extLst>
          </p:cNvPr>
          <p:cNvSpPr>
            <a:spLocks noGrp="1"/>
          </p:cNvSpPr>
          <p:nvPr>
            <p:ph type="title"/>
          </p:nvPr>
        </p:nvSpPr>
        <p:spPr>
          <a:xfrm>
            <a:off x="685800" y="332656"/>
            <a:ext cx="7772400" cy="504056"/>
          </a:xfrm>
        </p:spPr>
        <p:txBody>
          <a:bodyPr/>
          <a:lstStyle/>
          <a:p>
            <a:r>
              <a:rPr kumimoji="0" lang="ru-RU" altLang="ru-RU" sz="2400" b="0" i="0" u="none" strike="noStrike" kern="1200" cap="none" spc="0" normalizeH="0" baseline="0" noProof="0" dirty="0">
                <a:ln>
                  <a:noFill/>
                </a:ln>
                <a:solidFill>
                  <a:schemeClr val="tx1">
                    <a:lumMod val="90000"/>
                  </a:schemeClr>
                </a:solidFill>
                <a:effectLst/>
                <a:uLnTx/>
                <a:uFillTx/>
                <a:latin typeface="Times New Roman" panose="02020603050405020304" pitchFamily="18" charset="0"/>
                <a:ea typeface="+mj-ea"/>
                <a:cs typeface="Times New Roman" panose="02020603050405020304" pitchFamily="18" charset="0"/>
              </a:rPr>
              <a:t>Коррекционная работа младшего возраста </a:t>
            </a:r>
            <a:endParaRPr lang="ru-RU" dirty="0">
              <a:solidFill>
                <a:schemeClr val="tx1">
                  <a:lumMod val="90000"/>
                </a:schemeClr>
              </a:solidFill>
            </a:endParaRPr>
          </a:p>
        </p:txBody>
      </p:sp>
      <p:sp>
        <p:nvSpPr>
          <p:cNvPr id="3" name="Объект 2">
            <a:extLst>
              <a:ext uri="{FF2B5EF4-FFF2-40B4-BE49-F238E27FC236}">
                <a16:creationId xmlns="" xmlns:a16="http://schemas.microsoft.com/office/drawing/2014/main" id="{663C0F1E-BD28-4068-B463-F2C1A88DD51C}"/>
              </a:ext>
            </a:extLst>
          </p:cNvPr>
          <p:cNvSpPr>
            <a:spLocks noGrp="1"/>
          </p:cNvSpPr>
          <p:nvPr>
            <p:ph idx="1"/>
          </p:nvPr>
        </p:nvSpPr>
        <p:spPr>
          <a:xfrm>
            <a:off x="685800" y="6665913"/>
            <a:ext cx="7486600" cy="75454"/>
          </a:xfrm>
        </p:spPr>
        <p:txBody>
          <a:bodyPr/>
          <a:lstStyle/>
          <a:p>
            <a:r>
              <a:rPr lang="ru-RU" dirty="0"/>
              <a:t>.</a:t>
            </a:r>
          </a:p>
        </p:txBody>
      </p:sp>
      <p:pic>
        <p:nvPicPr>
          <p:cNvPr id="4" name="Объект 1">
            <a:extLst>
              <a:ext uri="{FF2B5EF4-FFF2-40B4-BE49-F238E27FC236}">
                <a16:creationId xmlns="" xmlns:a16="http://schemas.microsoft.com/office/drawing/2014/main" id="{367899F6-BA54-4EA1-BF28-F04E752A8E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815975"/>
            <a:ext cx="3876675"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6">
            <a:extLst>
              <a:ext uri="{FF2B5EF4-FFF2-40B4-BE49-F238E27FC236}">
                <a16:creationId xmlns="" xmlns:a16="http://schemas.microsoft.com/office/drawing/2014/main" id="{0628AE74-3B5B-43A9-A66D-08D9CDC91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6175" y="815975"/>
            <a:ext cx="3600450"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a:extLst>
              <a:ext uri="{FF2B5EF4-FFF2-40B4-BE49-F238E27FC236}">
                <a16:creationId xmlns="" xmlns:a16="http://schemas.microsoft.com/office/drawing/2014/main" id="{9F256ACB-4BEA-43F2-BA9E-377F665D86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776663"/>
            <a:ext cx="3860800"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4">
            <a:extLst>
              <a:ext uri="{FF2B5EF4-FFF2-40B4-BE49-F238E27FC236}">
                <a16:creationId xmlns="" xmlns:a16="http://schemas.microsoft.com/office/drawing/2014/main" id="{FBCD0B68-3EE1-474E-B94D-0979E4BC00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6000" y="3776663"/>
            <a:ext cx="3860800"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3840908"/>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5161FA6-BD9F-4D2E-91CC-31CE3E487BBB}"/>
              </a:ext>
            </a:extLst>
          </p:cNvPr>
          <p:cNvSpPr>
            <a:spLocks noGrp="1"/>
          </p:cNvSpPr>
          <p:nvPr>
            <p:ph type="title"/>
          </p:nvPr>
        </p:nvSpPr>
        <p:spPr/>
        <p:txBody>
          <a:bodyPr/>
          <a:lstStyle/>
          <a:p>
            <a:r>
              <a:rPr lang="ru-RU" dirty="0"/>
              <a:t>.</a:t>
            </a:r>
          </a:p>
        </p:txBody>
      </p:sp>
      <p:sp>
        <p:nvSpPr>
          <p:cNvPr id="3" name="Объект 2">
            <a:extLst>
              <a:ext uri="{FF2B5EF4-FFF2-40B4-BE49-F238E27FC236}">
                <a16:creationId xmlns="" xmlns:a16="http://schemas.microsoft.com/office/drawing/2014/main" id="{6D9C0427-490E-4858-96D4-C5CF707B5A4B}"/>
              </a:ext>
            </a:extLst>
          </p:cNvPr>
          <p:cNvSpPr>
            <a:spLocks noGrp="1"/>
          </p:cNvSpPr>
          <p:nvPr>
            <p:ph idx="1"/>
          </p:nvPr>
        </p:nvSpPr>
        <p:spPr/>
        <p:txBody>
          <a:bodyPr/>
          <a:lstStyle/>
          <a:p>
            <a:r>
              <a:rPr lang="ru-RU" dirty="0"/>
              <a:t>.</a:t>
            </a:r>
          </a:p>
        </p:txBody>
      </p:sp>
      <p:pic>
        <p:nvPicPr>
          <p:cNvPr id="6" name="Объект 10">
            <a:extLst>
              <a:ext uri="{FF2B5EF4-FFF2-40B4-BE49-F238E27FC236}">
                <a16:creationId xmlns="" xmlns:a16="http://schemas.microsoft.com/office/drawing/2014/main" id="{DC0A94EC-01A8-4888-B877-3A865CBAB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82587"/>
            <a:ext cx="4240213" cy="2740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7" name="Рисунок 8">
            <a:extLst>
              <a:ext uri="{FF2B5EF4-FFF2-40B4-BE49-F238E27FC236}">
                <a16:creationId xmlns="" xmlns:a16="http://schemas.microsoft.com/office/drawing/2014/main" id="{6002EBBE-82D8-4967-A9E3-15B8147C4E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1015" y="242094"/>
            <a:ext cx="3352800" cy="32496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8" name="Рисунок 3">
            <a:extLst>
              <a:ext uri="{FF2B5EF4-FFF2-40B4-BE49-F238E27FC236}">
                <a16:creationId xmlns="" xmlns:a16="http://schemas.microsoft.com/office/drawing/2014/main" id="{C0887297-EB31-4BEC-938F-DE56A9C22E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185" y="3451619"/>
            <a:ext cx="3922713" cy="2936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9" name="Рисунок 7">
            <a:extLst>
              <a:ext uri="{FF2B5EF4-FFF2-40B4-BE49-F238E27FC236}">
                <a16:creationId xmlns="" xmlns:a16="http://schemas.microsoft.com/office/drawing/2014/main" id="{D0764848-AA13-40E7-8F33-A017EBAAAD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2975" y="3763963"/>
            <a:ext cx="3924300" cy="2936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8862654"/>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989FA97-B5EC-499D-803F-9B7AF69F922F}"/>
              </a:ext>
            </a:extLst>
          </p:cNvPr>
          <p:cNvSpPr>
            <a:spLocks noGrp="1"/>
          </p:cNvSpPr>
          <p:nvPr>
            <p:ph type="title"/>
          </p:nvPr>
        </p:nvSpPr>
        <p:spPr>
          <a:xfrm>
            <a:off x="685800" y="116632"/>
            <a:ext cx="7772400" cy="645368"/>
          </a:xfrm>
        </p:spPr>
        <p:txBody>
          <a:bodyPr/>
          <a:lstStyle/>
          <a:p>
            <a:r>
              <a:rPr kumimoji="0" lang="ru-RU" altLang="ru-RU" sz="2000" b="0" i="0" u="none" strike="noStrike" kern="1200" cap="none" spc="0" normalizeH="0" baseline="0" noProof="0" dirty="0">
                <a:ln>
                  <a:noFill/>
                </a:ln>
                <a:solidFill>
                  <a:srgbClr val="C00000"/>
                </a:solidFill>
                <a:effectLst/>
                <a:uLnTx/>
                <a:uFillTx/>
                <a:latin typeface="Calibri"/>
                <a:ea typeface="+mj-ea"/>
                <a:cs typeface="+mj-cs"/>
              </a:rPr>
              <a:t>Содержание коррекционной работы в младшей группе</a:t>
            </a:r>
            <a:endParaRPr lang="ru-RU" dirty="0"/>
          </a:p>
        </p:txBody>
      </p:sp>
      <p:sp>
        <p:nvSpPr>
          <p:cNvPr id="3" name="Объект 2">
            <a:extLst>
              <a:ext uri="{FF2B5EF4-FFF2-40B4-BE49-F238E27FC236}">
                <a16:creationId xmlns="" xmlns:a16="http://schemas.microsoft.com/office/drawing/2014/main" id="{020D9F0F-B155-49A8-935E-A00D9F00EB41}"/>
              </a:ext>
            </a:extLst>
          </p:cNvPr>
          <p:cNvSpPr>
            <a:spLocks noGrp="1"/>
          </p:cNvSpPr>
          <p:nvPr>
            <p:ph idx="1"/>
          </p:nvPr>
        </p:nvSpPr>
        <p:spPr>
          <a:xfrm>
            <a:off x="251520" y="908720"/>
            <a:ext cx="8640960" cy="5187280"/>
          </a:xfrm>
        </p:spPr>
        <p: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smtClean="0">
                <a:ln>
                  <a:noFill/>
                </a:ln>
                <a:solidFill>
                  <a:schemeClr val="tx1">
                    <a:lumMod val="90000"/>
                  </a:schemeClr>
                </a:solidFill>
                <a:effectLst/>
                <a:uLnTx/>
                <a:uFillTx/>
                <a:latin typeface="+mj-lt"/>
                <a:ea typeface="+mn-ea"/>
                <a:cs typeface="+mn-cs"/>
              </a:rPr>
              <a:t>   Существует </a:t>
            </a: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тесная связь между развитием речи и развитием крупной и мелкой моторики рук. Поэтому следует в младшем возрасте постоянно использовать в общении с ребенком игры по мелкой моторике - нанизывание на проволоку бусинок, пуговиц, использовать пальчиковые игры, рисование пальцами, лепить из пластилина, соленого теста, глины. Игры с крупой, орехов, крупными косточками фруктов.  Складывание крупных </a:t>
            </a:r>
            <a:r>
              <a:rPr kumimoji="0" lang="ru-RU" altLang="ru-RU" sz="1400" b="0" i="0" u="none" strike="noStrike" kern="1200" cap="none" spc="0" normalizeH="0" baseline="0" noProof="0" dirty="0" err="1">
                <a:ln>
                  <a:noFill/>
                </a:ln>
                <a:solidFill>
                  <a:schemeClr val="tx1">
                    <a:lumMod val="90000"/>
                  </a:schemeClr>
                </a:solidFill>
                <a:effectLst/>
                <a:uLnTx/>
                <a:uFillTx/>
                <a:latin typeface="+mj-lt"/>
                <a:ea typeface="+mn-ea"/>
                <a:cs typeface="+mn-cs"/>
              </a:rPr>
              <a:t>пазлов</a:t>
            </a: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Дети этого возраста любят подражать, и это качество используется в обучении. Например, имитация голосов животных – это не только веселая игра, но и полезное упражнение для развития речи.</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Чтобы облегчить изучение новых звуков воспитатели выполняют приемы и упражнения, которые используются в работе по развитию речи для формирование навыков правильного звукопроизношения; тренировки органов артикуляции, развития речевого дыхания, силы голоса, тренировки мышц губ. Зарядка для языка и губ она просто необходима для более быстрого развития речи крохи. Простые упражнение нужно выполнять 3-5 минут каждодневно со всей группой или с подгруппой. Их можно проводить во время режимных моментов, после  дневного сна или ужина. Малыш любит корчить рожицы перед зеркалом. Пусть он вытягивает губы трубочкой, цокает, широко улыбается произносит «О», «МО», «ВО». Дыхательные упражнения «Подуем на снежинку», «Бабочка летает». Все это будет хорошей тренировкой мышц лица и языка,  малыш быстро освоит новые звуки и начнет говорить. Развивает   диалогическую речь, ребенок быстрее научится составлять простые предложения из 2-3 слов по демонстрации действий и по  картинке.  </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Используются двигательные упражнения, игры в сочетании со стихотворным текстом являются мощным средством воспитания правильной речи. Чем выше двигательная активность, тем выше развивается его речь.</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Дети младшего возраста очень любят играть в короткие подвижные игры с забавными стихами, которые очень активно      стимулируют развитие их речи. Чем веселее и интересней речевое сопровождение, тем больше игра нравится детям и тем больший эффект в развитии речи. «Зайка серенький сидит», «Гуси-гуси», «У медведя во бору», «Лохматый пес», «Кот Васька».</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Хорошо использовать пальчиковую гимнастику с элементами массажа биологически активных зон. Это уникальное средство для развития речи: стимулируют речевое развитие, улучшают артикуляционную моторику, подготавливают кисть к письму и повышают работоспособность коры головного мозга.</a:t>
            </a:r>
          </a:p>
          <a:p>
            <a:endParaRPr lang="ru-RU" dirty="0"/>
          </a:p>
        </p:txBody>
      </p:sp>
    </p:spTree>
    <p:extLst>
      <p:ext uri="{BB962C8B-B14F-4D97-AF65-F5344CB8AC3E}">
        <p14:creationId xmlns:p14="http://schemas.microsoft.com/office/powerpoint/2010/main" val="4074136666"/>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7B242B4-6730-48EC-8183-3E8F10454110}"/>
              </a:ext>
            </a:extLst>
          </p:cNvPr>
          <p:cNvSpPr>
            <a:spLocks noGrp="1"/>
          </p:cNvSpPr>
          <p:nvPr>
            <p:ph type="title"/>
          </p:nvPr>
        </p:nvSpPr>
        <p:spPr>
          <a:xfrm>
            <a:off x="685800" y="273050"/>
            <a:ext cx="7772400" cy="419646"/>
          </a:xfrm>
        </p:spPr>
        <p:txBody>
          <a:bodyPr/>
          <a:lstStyle/>
          <a:p>
            <a:r>
              <a:rPr kumimoji="0" lang="ru-RU" altLang="ru-RU" sz="2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Коррекционная работа среднего возраста </a:t>
            </a:r>
            <a:endParaRPr lang="ru-RU" dirty="0"/>
          </a:p>
        </p:txBody>
      </p:sp>
      <p:sp>
        <p:nvSpPr>
          <p:cNvPr id="3" name="Объект 2">
            <a:extLst>
              <a:ext uri="{FF2B5EF4-FFF2-40B4-BE49-F238E27FC236}">
                <a16:creationId xmlns="" xmlns:a16="http://schemas.microsoft.com/office/drawing/2014/main" id="{70A779E5-715D-4B63-86E7-2EF869C1724A}"/>
              </a:ext>
            </a:extLst>
          </p:cNvPr>
          <p:cNvSpPr>
            <a:spLocks noGrp="1"/>
          </p:cNvSpPr>
          <p:nvPr>
            <p:ph idx="1"/>
          </p:nvPr>
        </p:nvSpPr>
        <p:spPr/>
        <p:txBody>
          <a:bodyPr/>
          <a:lstStyle/>
          <a:p>
            <a:r>
              <a:rPr lang="ru-RU" dirty="0"/>
              <a:t>.</a:t>
            </a:r>
          </a:p>
        </p:txBody>
      </p:sp>
      <p:pic>
        <p:nvPicPr>
          <p:cNvPr id="4" name="Объект 1">
            <a:extLst>
              <a:ext uri="{FF2B5EF4-FFF2-40B4-BE49-F238E27FC236}">
                <a16:creationId xmlns="" xmlns:a16="http://schemas.microsoft.com/office/drawing/2014/main" id="{B0CF29DE-EC36-4330-A1A7-6425D915D6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6994" y="822912"/>
            <a:ext cx="3386138" cy="2533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5" name="Рисунок 5">
            <a:extLst>
              <a:ext uri="{FF2B5EF4-FFF2-40B4-BE49-F238E27FC236}">
                <a16:creationId xmlns="" xmlns:a16="http://schemas.microsoft.com/office/drawing/2014/main" id="{3BDBD9D2-80DE-430D-BC4F-1E9D0A297A6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6656" y="738353"/>
            <a:ext cx="3217862" cy="3006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6" name="Рисунок 3">
            <a:extLst>
              <a:ext uri="{FF2B5EF4-FFF2-40B4-BE49-F238E27FC236}">
                <a16:creationId xmlns="" xmlns:a16="http://schemas.microsoft.com/office/drawing/2014/main" id="{F5EE40F6-FE06-4771-BDB4-BCF47EE5A46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9638" y="3719513"/>
            <a:ext cx="3203494" cy="2865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7" name="Рисунок 4">
            <a:extLst>
              <a:ext uri="{FF2B5EF4-FFF2-40B4-BE49-F238E27FC236}">
                <a16:creationId xmlns="" xmlns:a16="http://schemas.microsoft.com/office/drawing/2014/main" id="{B232B94D-2B9D-4F0A-859C-C7320F5589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0600" y="3881438"/>
            <a:ext cx="3609975" cy="2701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5684835"/>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9CC28A8-845E-462F-9304-DB44709AAAC2}"/>
              </a:ext>
            </a:extLst>
          </p:cNvPr>
          <p:cNvSpPr>
            <a:spLocks noGrp="1"/>
          </p:cNvSpPr>
          <p:nvPr>
            <p:ph type="title"/>
          </p:nvPr>
        </p:nvSpPr>
        <p:spPr>
          <a:xfrm>
            <a:off x="685800" y="116632"/>
            <a:ext cx="7772400" cy="576064"/>
          </a:xfrm>
        </p:spPr>
        <p:txBody>
          <a:bodyPr/>
          <a:lstStyle/>
          <a:p>
            <a:r>
              <a:rPr kumimoji="0" lang="ru-RU" altLang="ru-RU" sz="2000" b="0" i="0" u="none" strike="noStrike" kern="1200" cap="none" spc="0" normalizeH="0" baseline="0" noProof="0" dirty="0">
                <a:ln>
                  <a:noFill/>
                </a:ln>
                <a:solidFill>
                  <a:srgbClr val="C00000"/>
                </a:solidFill>
                <a:effectLst/>
                <a:uLnTx/>
                <a:uFillTx/>
                <a:latin typeface="Calibri"/>
                <a:ea typeface="+mj-ea"/>
                <a:cs typeface="+mj-cs"/>
              </a:rPr>
              <a:t>Содержание коррекционной работы</a:t>
            </a:r>
            <a:br>
              <a:rPr kumimoji="0" lang="ru-RU" altLang="ru-RU" sz="2000" b="0" i="0" u="none" strike="noStrike" kern="1200" cap="none" spc="0" normalizeH="0" baseline="0" noProof="0" dirty="0">
                <a:ln>
                  <a:noFill/>
                </a:ln>
                <a:solidFill>
                  <a:srgbClr val="C00000"/>
                </a:solidFill>
                <a:effectLst/>
                <a:uLnTx/>
                <a:uFillTx/>
                <a:latin typeface="Calibri"/>
                <a:ea typeface="+mj-ea"/>
                <a:cs typeface="+mj-cs"/>
              </a:rPr>
            </a:br>
            <a:r>
              <a:rPr kumimoji="0" lang="ru-RU" altLang="ru-RU" sz="2000" b="0" i="0" u="none" strike="noStrike" kern="1200" cap="none" spc="0" normalizeH="0" baseline="0" noProof="0" dirty="0">
                <a:ln>
                  <a:noFill/>
                </a:ln>
                <a:solidFill>
                  <a:srgbClr val="C00000"/>
                </a:solidFill>
                <a:effectLst/>
                <a:uLnTx/>
                <a:uFillTx/>
                <a:latin typeface="Calibri"/>
                <a:ea typeface="+mj-ea"/>
                <a:cs typeface="+mj-cs"/>
              </a:rPr>
              <a:t>          в средней группе</a:t>
            </a:r>
            <a:endParaRPr lang="ru-RU" dirty="0"/>
          </a:p>
        </p:txBody>
      </p:sp>
      <p:sp>
        <p:nvSpPr>
          <p:cNvPr id="3" name="Объект 2">
            <a:extLst>
              <a:ext uri="{FF2B5EF4-FFF2-40B4-BE49-F238E27FC236}">
                <a16:creationId xmlns="" xmlns:a16="http://schemas.microsoft.com/office/drawing/2014/main" id="{9F3B46C3-F4A2-4A58-A569-5B4EF2501443}"/>
              </a:ext>
            </a:extLst>
          </p:cNvPr>
          <p:cNvSpPr>
            <a:spLocks noGrp="1"/>
          </p:cNvSpPr>
          <p:nvPr>
            <p:ph idx="1"/>
          </p:nvPr>
        </p:nvSpPr>
        <p:spPr>
          <a:xfrm>
            <a:off x="107504" y="836712"/>
            <a:ext cx="8928992" cy="5259288"/>
          </a:xfrm>
        </p:spPr>
        <p: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smtClean="0">
                <a:ln>
                  <a:noFill/>
                </a:ln>
                <a:solidFill>
                  <a:schemeClr val="tx1">
                    <a:lumMod val="90000"/>
                  </a:schemeClr>
                </a:solidFill>
                <a:effectLst/>
                <a:uLnTx/>
                <a:uFillTx/>
                <a:latin typeface="Calibri"/>
                <a:ea typeface="+mn-ea"/>
                <a:cs typeface="+mn-cs"/>
              </a:rPr>
              <a:t>    </a:t>
            </a:r>
            <a:r>
              <a:rPr kumimoji="0" lang="ru-RU" altLang="ru-RU" sz="1400" b="0" i="0" u="none" strike="noStrike" kern="1200" cap="none" spc="0" normalizeH="0" baseline="0" noProof="0" dirty="0" smtClean="0">
                <a:ln>
                  <a:noFill/>
                </a:ln>
                <a:solidFill>
                  <a:schemeClr val="tx1">
                    <a:lumMod val="90000"/>
                  </a:schemeClr>
                </a:solidFill>
                <a:effectLst/>
                <a:uLnTx/>
                <a:uFillTx/>
                <a:latin typeface="+mj-lt"/>
                <a:ea typeface="+mn-ea"/>
                <a:cs typeface="+mn-cs"/>
              </a:rPr>
              <a:t>Поскольку </a:t>
            </a: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недостатки произношения данной категории детей связаны с задержавшимся по тем или иным причинам развитием   фонематического слуха, основным условием для формирования правильного произношения звуков является развитие слухового восприятия фонем и подготовка артику­ляционных навыков.</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a:t>
            </a:r>
            <a:r>
              <a:rPr kumimoji="0" lang="ru-RU" altLang="ru-RU" sz="1400" b="1" i="0" u="none" strike="noStrike" kern="1200" cap="none" spc="0" normalizeH="0" baseline="0" noProof="0" dirty="0">
                <a:ln>
                  <a:noFill/>
                </a:ln>
                <a:solidFill>
                  <a:schemeClr val="tx1">
                    <a:lumMod val="90000"/>
                  </a:schemeClr>
                </a:solidFill>
                <a:effectLst/>
                <a:uLnTx/>
                <a:uFillTx/>
                <a:latin typeface="+mj-lt"/>
                <a:ea typeface="+mn-ea"/>
                <a:cs typeface="+mn-cs"/>
              </a:rPr>
              <a:t>Содержание фонетических занятий включает в себя:</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1.Развитие фонематического слуха. Формирование воспри­ятия звуков зависит от их артикуляционной сложности. Ведущим в    процессе </a:t>
            </a:r>
            <a:r>
              <a:rPr kumimoji="0" lang="ru-RU" altLang="ru-RU" sz="1400" b="0" i="0" u="none" strike="noStrike" kern="1200" cap="none" spc="0" normalizeH="0" baseline="0" noProof="0" dirty="0" err="1">
                <a:ln>
                  <a:noFill/>
                </a:ln>
                <a:solidFill>
                  <a:schemeClr val="tx1">
                    <a:lumMod val="90000"/>
                  </a:schemeClr>
                </a:solidFill>
                <a:effectLst/>
                <a:uLnTx/>
                <a:uFillTx/>
                <a:latin typeface="+mj-lt"/>
                <a:ea typeface="+mn-ea"/>
                <a:cs typeface="+mn-cs"/>
              </a:rPr>
              <a:t>фонемообразования</a:t>
            </a: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как известно, яв­ляется слуховое восприятие. Детей учат последовательно различать фонемы, близкие по звучанию.</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2.Уточнение правильного произношения звуков, имеющих­ся в экспрессивной речи детей.</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3.Постановка отсутствующих звуков.</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4. Закрепление навыков правильного, четкого воспроизведе­ния 3-4 сложных слов различной </a:t>
            </a:r>
            <a:r>
              <a:rPr kumimoji="0" lang="ru-RU" altLang="ru-RU" sz="1400" b="0" i="0" u="none" strike="noStrike" kern="1200" cap="none" spc="0" normalizeH="0" baseline="0" noProof="0" dirty="0" err="1">
                <a:ln>
                  <a:noFill/>
                </a:ln>
                <a:solidFill>
                  <a:schemeClr val="tx1">
                    <a:lumMod val="90000"/>
                  </a:schemeClr>
                </a:solidFill>
                <a:effectLst/>
                <a:uLnTx/>
                <a:uFillTx/>
                <a:latin typeface="+mj-lt"/>
                <a:ea typeface="+mn-ea"/>
                <a:cs typeface="+mn-cs"/>
              </a:rPr>
              <a:t>звуконаполняемости</a:t>
            </a: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5. Автоматизация поставленных звуков в слогах, словах, до­ступных фразах.</a:t>
            </a:r>
          </a:p>
          <a:p>
            <a:pPr marL="0" marR="0" lvl="0" indent="0" algn="l" defTabSz="914400" rtl="0" eaLnBrk="0" fontAlgn="base" latinLnBrk="0" hangingPunct="0">
              <a:lnSpc>
                <a:spcPct val="100000"/>
              </a:lnSpc>
              <a:spcBef>
                <a:spcPct val="20000"/>
              </a:spcBef>
              <a:spcAft>
                <a:spcPct val="0"/>
              </a:spcAft>
              <a:buClrTx/>
              <a:buSzTx/>
              <a:buNone/>
              <a:tabLst/>
              <a:defRPr/>
            </a:pPr>
            <a:r>
              <a:rPr kumimoji="0" lang="ru-RU" altLang="ru-RU" sz="1400" b="0" i="0" u="none" strike="noStrike" kern="1200" cap="none" spc="0" normalizeH="0" baseline="0" noProof="0" dirty="0" smtClean="0">
                <a:ln>
                  <a:noFill/>
                </a:ln>
                <a:solidFill>
                  <a:schemeClr val="tx1">
                    <a:lumMod val="90000"/>
                  </a:schemeClr>
                </a:solidFill>
                <a:effectLst/>
                <a:uLnTx/>
                <a:uFillTx/>
                <a:latin typeface="+mj-lt"/>
                <a:ea typeface="+mn-ea"/>
                <a:cs typeface="+mn-cs"/>
              </a:rPr>
              <a:t>       В </a:t>
            </a: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процессе логопедической работы по развитию звукопроизношения воспитатели в первую очередь отрабатываются согласные раннего онтогенеза — п, б, м, т, д, н, ф, к; гласные звуки а-у-о-и. Необходимо добиться четкого, правильного </a:t>
            </a:r>
            <a:r>
              <a:rPr kumimoji="0" lang="ru-RU" altLang="ru-RU" sz="1400" b="0" i="0" u="none" strike="noStrike" kern="1200" cap="none" spc="0" normalizeH="0" baseline="0" noProof="0" dirty="0" err="1">
                <a:ln>
                  <a:noFill/>
                </a:ln>
                <a:solidFill>
                  <a:schemeClr val="tx1">
                    <a:lumMod val="90000"/>
                  </a:schemeClr>
                </a:solidFill>
                <a:effectLst/>
                <a:uLnTx/>
                <a:uFillTx/>
                <a:latin typeface="+mj-lt"/>
                <a:ea typeface="+mn-ea"/>
                <a:cs typeface="+mn-cs"/>
              </a:rPr>
              <a:t>артикули­рования</a:t>
            </a: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каждого звука. У детей средней группы они, как правило, произносятся верно, но недостаточно отчетливо. Первостепенная задача логопеда и воспитателя заключается в уточнении произношения звука в изолированной позиции, а также в слогах и простых словах. Одновременно используются уп­ражнения на дифференциацию оппозиционных и близких по звучанию фонем. Четкое произношение и различение сохранных гласных и согласных звуков имеет большое зна­чение для последующей постановки более трудных по арти­куляции звуков, нарушенных или отсутствующих в речи детей.</a:t>
            </a:r>
          </a:p>
          <a:p>
            <a:pPr marL="0" marR="0" lvl="0" indent="0" algn="l" defTabSz="914400" rtl="0" eaLnBrk="0" fontAlgn="base" latinLnBrk="0" hangingPunct="0">
              <a:lnSpc>
                <a:spcPct val="100000"/>
              </a:lnSpc>
              <a:spcBef>
                <a:spcPct val="20000"/>
              </a:spcBef>
              <a:spcAft>
                <a:spcPct val="0"/>
              </a:spcAft>
              <a:buClrTx/>
              <a:buSzTx/>
              <a:buNone/>
              <a:tabLst/>
              <a:defRPr/>
            </a:pPr>
            <a:r>
              <a:rPr kumimoji="0" lang="ru-RU" altLang="ru-RU" sz="1400" b="0" i="0" u="none" strike="noStrike" kern="1200" cap="none" spc="0" normalizeH="0" baseline="0" noProof="0" dirty="0" smtClean="0">
                <a:ln>
                  <a:noFill/>
                </a:ln>
                <a:solidFill>
                  <a:schemeClr val="tx1">
                    <a:lumMod val="90000"/>
                  </a:schemeClr>
                </a:solidFill>
                <a:effectLst/>
                <a:uLnTx/>
                <a:uFillTx/>
                <a:latin typeface="+mj-lt"/>
                <a:ea typeface="+mn-ea"/>
                <a:cs typeface="+mn-cs"/>
              </a:rPr>
              <a:t>      Усвоение </a:t>
            </a: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произношения звуков способствует выполнение ар­тикуляционных упражнений, направленных на активизацию и развитие подвижности артикуляционного аппарата. Четкость произношения звуков достигается, главным образом, в резуль­тате постоянных тренировочных упражнений в различных фонетических сочетаниях воспитателем и логопедом.</a:t>
            </a:r>
          </a:p>
          <a:p>
            <a:endParaRPr lang="ru-RU" dirty="0"/>
          </a:p>
        </p:txBody>
      </p:sp>
    </p:spTree>
    <p:extLst>
      <p:ext uri="{BB962C8B-B14F-4D97-AF65-F5344CB8AC3E}">
        <p14:creationId xmlns:p14="http://schemas.microsoft.com/office/powerpoint/2010/main" val="849506497"/>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FBFB2A5-42C6-484C-A671-65AB14B74618}"/>
              </a:ext>
            </a:extLst>
          </p:cNvPr>
          <p:cNvSpPr>
            <a:spLocks noGrp="1"/>
          </p:cNvSpPr>
          <p:nvPr>
            <p:ph type="title"/>
          </p:nvPr>
        </p:nvSpPr>
        <p:spPr>
          <a:xfrm>
            <a:off x="685800" y="116632"/>
            <a:ext cx="7772400" cy="576064"/>
          </a:xfrm>
        </p:spPr>
        <p:txBody>
          <a:bodyPr/>
          <a:lstStyle/>
          <a:p>
            <a:r>
              <a:rPr kumimoji="0" lang="ru-RU" altLang="ru-RU" sz="2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Коррекционная работа в старших </a:t>
            </a:r>
            <a:r>
              <a:rPr kumimoji="0" lang="ru-RU" altLang="ru-RU" sz="2400" b="0" i="0" u="none" strike="noStrike" kern="1200" cap="none" spc="0" normalizeH="0" baseline="0" noProof="0" dirty="0" err="1">
                <a:ln>
                  <a:noFill/>
                </a:ln>
                <a:solidFill>
                  <a:srgbClr val="C00000"/>
                </a:solidFill>
                <a:effectLst/>
                <a:uLnTx/>
                <a:uFillTx/>
                <a:latin typeface="Times New Roman" panose="02020603050405020304" pitchFamily="18" charset="0"/>
                <a:ea typeface="+mj-ea"/>
                <a:cs typeface="Times New Roman" panose="02020603050405020304" pitchFamily="18" charset="0"/>
              </a:rPr>
              <a:t>гр</a:t>
            </a:r>
            <a:r>
              <a:rPr kumimoji="0" lang="ru-RU" altLang="ru-RU" sz="2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 №1, №2, №3 </a:t>
            </a:r>
            <a:endParaRPr lang="ru-RU" dirty="0"/>
          </a:p>
        </p:txBody>
      </p:sp>
      <p:sp>
        <p:nvSpPr>
          <p:cNvPr id="3" name="Объект 2">
            <a:extLst>
              <a:ext uri="{FF2B5EF4-FFF2-40B4-BE49-F238E27FC236}">
                <a16:creationId xmlns="" xmlns:a16="http://schemas.microsoft.com/office/drawing/2014/main" id="{A29505FF-2D0D-4870-8959-D43207915DA9}"/>
              </a:ext>
            </a:extLst>
          </p:cNvPr>
          <p:cNvSpPr>
            <a:spLocks noGrp="1"/>
          </p:cNvSpPr>
          <p:nvPr>
            <p:ph idx="1"/>
          </p:nvPr>
        </p:nvSpPr>
        <p:spPr>
          <a:xfrm>
            <a:off x="685800" y="1999253"/>
            <a:ext cx="7772400" cy="4114800"/>
          </a:xfrm>
        </p:spPr>
        <p:txBody>
          <a:bodyPr/>
          <a:lstStyle/>
          <a:p>
            <a:r>
              <a:rPr lang="ru-RU" dirty="0"/>
              <a:t>.</a:t>
            </a:r>
          </a:p>
        </p:txBody>
      </p:sp>
      <p:pic>
        <p:nvPicPr>
          <p:cNvPr id="4" name="Рисунок 6">
            <a:extLst>
              <a:ext uri="{FF2B5EF4-FFF2-40B4-BE49-F238E27FC236}">
                <a16:creationId xmlns="" xmlns:a16="http://schemas.microsoft.com/office/drawing/2014/main" id="{8A49109C-BE8F-471D-A01F-622A3F5354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762000"/>
            <a:ext cx="2098675" cy="2808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5" name="Рисунок 1">
            <a:extLst>
              <a:ext uri="{FF2B5EF4-FFF2-40B4-BE49-F238E27FC236}">
                <a16:creationId xmlns="" xmlns:a16="http://schemas.microsoft.com/office/drawing/2014/main" id="{E9814239-0D21-4DED-8F8A-25730A754C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4680" y="765175"/>
            <a:ext cx="3559175" cy="26638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6" name="Рисунок 5">
            <a:extLst>
              <a:ext uri="{FF2B5EF4-FFF2-40B4-BE49-F238E27FC236}">
                <a16:creationId xmlns="" xmlns:a16="http://schemas.microsoft.com/office/drawing/2014/main" id="{AF000769-79B9-43E9-999E-2738879A16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762000"/>
            <a:ext cx="2541587" cy="2952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7" name="Рисунок 7">
            <a:extLst>
              <a:ext uri="{FF2B5EF4-FFF2-40B4-BE49-F238E27FC236}">
                <a16:creationId xmlns="" xmlns:a16="http://schemas.microsoft.com/office/drawing/2014/main" id="{9F43C8AB-1428-47F0-ADA1-33DC5341C3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 y="3730986"/>
            <a:ext cx="2098675" cy="2805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8" name="Рисунок 4">
            <a:extLst>
              <a:ext uri="{FF2B5EF4-FFF2-40B4-BE49-F238E27FC236}">
                <a16:creationId xmlns="" xmlns:a16="http://schemas.microsoft.com/office/drawing/2014/main" id="{4CB9FF9C-F674-45AF-AFD6-7AB232EE0F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9563" y="3829050"/>
            <a:ext cx="2878137" cy="2559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9" name="Объект 3">
            <a:extLst>
              <a:ext uri="{FF2B5EF4-FFF2-40B4-BE49-F238E27FC236}">
                <a16:creationId xmlns="" xmlns:a16="http://schemas.microsoft.com/office/drawing/2014/main" id="{F0071853-270B-4DFA-B9CA-860D74DDF8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50013" y="3929063"/>
            <a:ext cx="2351087" cy="265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2445438"/>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B8E435A-ECA4-4CDB-9E7E-02FFF97E8245}"/>
              </a:ext>
            </a:extLst>
          </p:cNvPr>
          <p:cNvSpPr>
            <a:spLocks noGrp="1"/>
          </p:cNvSpPr>
          <p:nvPr>
            <p:ph type="title"/>
          </p:nvPr>
        </p:nvSpPr>
        <p:spPr/>
        <p:txBody>
          <a:bodyPr/>
          <a:lstStyle/>
          <a:p>
            <a:r>
              <a:rPr lang="ru-RU" dirty="0"/>
              <a:t>.</a:t>
            </a:r>
          </a:p>
        </p:txBody>
      </p:sp>
      <p:sp>
        <p:nvSpPr>
          <p:cNvPr id="3" name="Объект 2">
            <a:extLst>
              <a:ext uri="{FF2B5EF4-FFF2-40B4-BE49-F238E27FC236}">
                <a16:creationId xmlns="" xmlns:a16="http://schemas.microsoft.com/office/drawing/2014/main" id="{9118B714-E5F3-4801-9BA6-A77832FFD960}"/>
              </a:ext>
            </a:extLst>
          </p:cNvPr>
          <p:cNvSpPr>
            <a:spLocks noGrp="1"/>
          </p:cNvSpPr>
          <p:nvPr>
            <p:ph idx="1"/>
          </p:nvPr>
        </p:nvSpPr>
        <p:spPr/>
        <p:txBody>
          <a:bodyPr/>
          <a:lstStyle/>
          <a:p>
            <a:r>
              <a:rPr lang="ru-RU" dirty="0"/>
              <a:t>.</a:t>
            </a:r>
          </a:p>
        </p:txBody>
      </p:sp>
      <p:pic>
        <p:nvPicPr>
          <p:cNvPr id="4" name="Объект 3">
            <a:extLst>
              <a:ext uri="{FF2B5EF4-FFF2-40B4-BE49-F238E27FC236}">
                <a16:creationId xmlns="" xmlns:a16="http://schemas.microsoft.com/office/drawing/2014/main" id="{1A3E9DE1-AB14-426E-AF95-1E3B8ADDA9E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404813"/>
            <a:ext cx="4114800" cy="3079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5" name="Рисунок 5">
            <a:extLst>
              <a:ext uri="{FF2B5EF4-FFF2-40B4-BE49-F238E27FC236}">
                <a16:creationId xmlns="" xmlns:a16="http://schemas.microsoft.com/office/drawing/2014/main" id="{F2AB3145-0A3B-48DA-A316-C21BDBB252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7775" y="404814"/>
            <a:ext cx="3635375" cy="28717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6" name="Рисунок 6">
            <a:extLst>
              <a:ext uri="{FF2B5EF4-FFF2-40B4-BE49-F238E27FC236}">
                <a16:creationId xmlns="" xmlns:a16="http://schemas.microsoft.com/office/drawing/2014/main" id="{35DFC2C4-8AD9-4F09-BAB2-CBDADD0336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7688" y="3732213"/>
            <a:ext cx="4206875" cy="281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7" name="Рисунок 4">
            <a:extLst>
              <a:ext uri="{FF2B5EF4-FFF2-40B4-BE49-F238E27FC236}">
                <a16:creationId xmlns="" xmlns:a16="http://schemas.microsoft.com/office/drawing/2014/main" id="{6BF9AE7C-6EAB-4D92-838A-13FDE0E50A9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57775" y="3646488"/>
            <a:ext cx="3765550" cy="281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0513774"/>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493F55E-639B-4BBA-93FF-DF8C89C749DF}"/>
              </a:ext>
            </a:extLst>
          </p:cNvPr>
          <p:cNvSpPr>
            <a:spLocks noGrp="1"/>
          </p:cNvSpPr>
          <p:nvPr>
            <p:ph type="title"/>
          </p:nvPr>
        </p:nvSpPr>
        <p:spPr>
          <a:xfrm>
            <a:off x="685800" y="188640"/>
            <a:ext cx="7772400" cy="573360"/>
          </a:xfrm>
        </p:spPr>
        <p:txBody>
          <a:bodyPr/>
          <a:lstStyle/>
          <a:p>
            <a:r>
              <a:rPr kumimoji="0" lang="ru-RU" altLang="ru-RU" sz="2000" b="0" i="0" u="none" strike="noStrike" kern="1200" cap="none" spc="0" normalizeH="0" baseline="0" noProof="0" dirty="0">
                <a:ln>
                  <a:noFill/>
                </a:ln>
                <a:solidFill>
                  <a:srgbClr val="C00000"/>
                </a:solidFill>
                <a:effectLst/>
                <a:uLnTx/>
                <a:uFillTx/>
                <a:latin typeface="Calibri"/>
                <a:ea typeface="+mj-ea"/>
                <a:cs typeface="+mj-cs"/>
              </a:rPr>
              <a:t>Содержание коррекционной работы </a:t>
            </a:r>
            <a:br>
              <a:rPr kumimoji="0" lang="ru-RU" altLang="ru-RU" sz="2000" b="0" i="0" u="none" strike="noStrike" kern="1200" cap="none" spc="0" normalizeH="0" baseline="0" noProof="0" dirty="0">
                <a:ln>
                  <a:noFill/>
                </a:ln>
                <a:solidFill>
                  <a:srgbClr val="C00000"/>
                </a:solidFill>
                <a:effectLst/>
                <a:uLnTx/>
                <a:uFillTx/>
                <a:latin typeface="Calibri"/>
                <a:ea typeface="+mj-ea"/>
                <a:cs typeface="+mj-cs"/>
              </a:rPr>
            </a:br>
            <a:r>
              <a:rPr kumimoji="0" lang="ru-RU" altLang="ru-RU" sz="2000" b="0" i="0" u="none" strike="noStrike" kern="1200" cap="none" spc="0" normalizeH="0" baseline="0" noProof="0" dirty="0">
                <a:ln>
                  <a:noFill/>
                </a:ln>
                <a:solidFill>
                  <a:srgbClr val="C00000"/>
                </a:solidFill>
                <a:effectLst/>
                <a:uLnTx/>
                <a:uFillTx/>
                <a:latin typeface="Calibri"/>
                <a:ea typeface="+mj-ea"/>
                <a:cs typeface="+mj-cs"/>
              </a:rPr>
              <a:t>                 в старшей группе</a:t>
            </a:r>
            <a:endParaRPr lang="ru-RU" dirty="0"/>
          </a:p>
        </p:txBody>
      </p:sp>
      <p:sp>
        <p:nvSpPr>
          <p:cNvPr id="3" name="Объект 2">
            <a:extLst>
              <a:ext uri="{FF2B5EF4-FFF2-40B4-BE49-F238E27FC236}">
                <a16:creationId xmlns="" xmlns:a16="http://schemas.microsoft.com/office/drawing/2014/main" id="{569243CE-2F7A-43BD-A0D1-CA115590EBCE}"/>
              </a:ext>
            </a:extLst>
          </p:cNvPr>
          <p:cNvSpPr>
            <a:spLocks noGrp="1"/>
          </p:cNvSpPr>
          <p:nvPr>
            <p:ph idx="1"/>
          </p:nvPr>
        </p:nvSpPr>
        <p:spPr>
          <a:xfrm>
            <a:off x="179512" y="762000"/>
            <a:ext cx="8856984" cy="5334000"/>
          </a:xfrm>
        </p:spPr>
        <p: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ru-RU" altLang="ru-RU" sz="1400" b="0" i="0" u="none" strike="noStrike" kern="1200" cap="none" spc="0" normalizeH="0" baseline="0" noProof="0" dirty="0">
              <a:ln>
                <a:noFill/>
              </a:ln>
              <a:solidFill>
                <a:schemeClr val="tx1">
                  <a:lumMod val="90000"/>
                </a:schemeClr>
              </a:solidFill>
              <a:effectLst/>
              <a:uLnTx/>
              <a:uFillTx/>
              <a:latin typeface="Calibri"/>
              <a:ea typeface="+mn-ea"/>
              <a:cs typeface="+mn-cs"/>
            </a:endParaRP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smtClean="0">
                <a:ln>
                  <a:noFill/>
                </a:ln>
                <a:solidFill>
                  <a:schemeClr val="tx1">
                    <a:lumMod val="90000"/>
                  </a:schemeClr>
                </a:solidFill>
                <a:effectLst/>
                <a:uLnTx/>
                <a:uFillTx/>
                <a:latin typeface="+mj-lt"/>
              </a:rPr>
              <a:t>      Логопед </a:t>
            </a:r>
            <a:r>
              <a:rPr kumimoji="0" lang="ru-RU" altLang="ru-RU" sz="1400" b="0" i="0" u="none" strike="noStrike" kern="1200" cap="none" spc="0" normalizeH="0" baseline="0" noProof="0" dirty="0">
                <a:ln>
                  <a:noFill/>
                </a:ln>
                <a:solidFill>
                  <a:schemeClr val="tx1">
                    <a:lumMod val="90000"/>
                  </a:schemeClr>
                </a:solidFill>
                <a:effectLst/>
                <a:uLnTx/>
                <a:uFillTx/>
                <a:latin typeface="+mj-lt"/>
              </a:rPr>
              <a:t>формирует правильное речевое дыхание и длительный ротовой выдох, воспитатель закрепляет.</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Воспитатель закрепляет правильное произношение имеющихся звуков в игровой и свободной речевой деятельности.</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Активизация движений речевого аппарата, подготовка его к формированию звуков всех групп совместно.</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Логопед формирует правильные уклады свистящих, шипящих, аффрикат, йотированных и сонорных звуков. Затем автоматизировать поставленные звуки в свободной речевой и игровой деятельности совместно.</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Совместная работа над слоговой структурой и </a:t>
            </a:r>
            <a:r>
              <a:rPr kumimoji="0" lang="ru-RU" altLang="ru-RU" sz="1400" b="0" i="0" u="none" strike="noStrike" kern="1200" cap="none" spc="0" normalizeH="0" baseline="0" noProof="0" dirty="0" err="1">
                <a:ln>
                  <a:noFill/>
                </a:ln>
                <a:solidFill>
                  <a:schemeClr val="tx1">
                    <a:lumMod val="90000"/>
                  </a:schemeClr>
                </a:solidFill>
                <a:effectLst/>
                <a:uLnTx/>
                <a:uFillTx/>
                <a:latin typeface="+mj-lt"/>
              </a:rPr>
              <a:t>звуконаполняемостью</a:t>
            </a:r>
            <a:r>
              <a:rPr kumimoji="0" lang="ru-RU" altLang="ru-RU" sz="1400" b="0" i="0" u="none" strike="noStrike" kern="1200" cap="none" spc="0" normalizeH="0" baseline="0" noProof="0" dirty="0">
                <a:ln>
                  <a:noFill/>
                </a:ln>
                <a:solidFill>
                  <a:schemeClr val="tx1">
                    <a:lumMod val="90000"/>
                  </a:schemeClr>
                </a:solidFill>
                <a:effectLst/>
                <a:uLnTx/>
                <a:uFillTx/>
                <a:latin typeface="+mj-lt"/>
              </a:rPr>
              <a:t> слов.</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Воспитатель закрепляет умение различать на слух длинные и короткие слова. </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Развитие фонематического восприятия, навыков звукового и слогового анализа и синтеза-воспитатель и логопед </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Закреплять умение различать на слух гласные звуки и представления о гласных и согласных звуках, их отличительных признаках. Упражнять в различении на слух гласных и согласных звуков, в подборе слов на заданные гласные и согласные звуки.</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Закреплять навык выделения заданных звуков из ряда звуков, гласных из начала слова, согласных из конца и начала слова.</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Совершенствовать навык анализа и синтеза открытых и закрытых слогов, слов из трех-пяти звуков (в случае, когда написание слова не расходится с его произношением).</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Формировать навык различения согласных звуков по признакам: глухой-звонкий, твердый-мягкий.</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Закрепить понятия звук, гласный звук, согласный звук.</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Сформировать понятия звонкий согласный звук, глухой согласный звук, мягкий согласный звук, твердый согласный звук.</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rPr>
              <a:t>       Закрепить навыки слогового анализа и синтеза слов, состоящих из двух слогов, одного слога, трех слогов.</a:t>
            </a:r>
          </a:p>
          <a:p>
            <a:pPr marL="0" indent="0">
              <a:buNone/>
            </a:pPr>
            <a:endParaRPr lang="ru-RU" dirty="0">
              <a:solidFill>
                <a:schemeClr val="tx1">
                  <a:lumMod val="90000"/>
                </a:schemeClr>
              </a:solidFill>
              <a:latin typeface="+mj-lt"/>
            </a:endParaRPr>
          </a:p>
        </p:txBody>
      </p:sp>
    </p:spTree>
    <p:extLst>
      <p:ext uri="{BB962C8B-B14F-4D97-AF65-F5344CB8AC3E}">
        <p14:creationId xmlns:p14="http://schemas.microsoft.com/office/powerpoint/2010/main" val="3897323614"/>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1A72B78-CCA2-45F4-91D0-E50DA66A5B95}"/>
              </a:ext>
            </a:extLst>
          </p:cNvPr>
          <p:cNvSpPr>
            <a:spLocks noGrp="1"/>
          </p:cNvSpPr>
          <p:nvPr>
            <p:ph type="title"/>
          </p:nvPr>
        </p:nvSpPr>
        <p:spPr>
          <a:xfrm>
            <a:off x="251520" y="116632"/>
            <a:ext cx="8206680" cy="432642"/>
          </a:xfrm>
        </p:spPr>
        <p:txBody>
          <a:bodyPr/>
          <a:lstStyle/>
          <a:p>
            <a:r>
              <a:rPr kumimoji="0" lang="ru-RU" altLang="ru-RU" sz="2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Коррекционная работа в подготовительных </a:t>
            </a:r>
            <a:r>
              <a:rPr kumimoji="0" lang="ru-RU" altLang="ru-RU" sz="2400" b="0" i="0" u="none" strike="noStrike" kern="1200" cap="none" spc="0" normalizeH="0" baseline="0" noProof="0" dirty="0" err="1">
                <a:ln>
                  <a:noFill/>
                </a:ln>
                <a:solidFill>
                  <a:srgbClr val="C00000"/>
                </a:solidFill>
                <a:effectLst/>
                <a:uLnTx/>
                <a:uFillTx/>
                <a:latin typeface="Times New Roman" panose="02020603050405020304" pitchFamily="18" charset="0"/>
                <a:ea typeface="+mj-ea"/>
                <a:cs typeface="Times New Roman" panose="02020603050405020304" pitchFamily="18" charset="0"/>
              </a:rPr>
              <a:t>гр</a:t>
            </a:r>
            <a:r>
              <a:rPr kumimoji="0" lang="ru-RU" altLang="ru-RU" sz="2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 №1, №2, №3</a:t>
            </a:r>
            <a:endParaRPr lang="ru-RU" dirty="0"/>
          </a:p>
        </p:txBody>
      </p:sp>
      <p:sp>
        <p:nvSpPr>
          <p:cNvPr id="3" name="Объект 2">
            <a:extLst>
              <a:ext uri="{FF2B5EF4-FFF2-40B4-BE49-F238E27FC236}">
                <a16:creationId xmlns="" xmlns:a16="http://schemas.microsoft.com/office/drawing/2014/main" id="{069526DF-61AE-475E-BCD2-1913AED469E0}"/>
              </a:ext>
            </a:extLst>
          </p:cNvPr>
          <p:cNvSpPr>
            <a:spLocks noGrp="1"/>
          </p:cNvSpPr>
          <p:nvPr>
            <p:ph idx="1"/>
          </p:nvPr>
        </p:nvSpPr>
        <p:spPr/>
        <p:txBody>
          <a:bodyPr/>
          <a:lstStyle/>
          <a:p>
            <a:r>
              <a:rPr lang="ru-RU" dirty="0"/>
              <a:t>.</a:t>
            </a:r>
          </a:p>
        </p:txBody>
      </p:sp>
      <p:pic>
        <p:nvPicPr>
          <p:cNvPr id="4" name="Объект 2">
            <a:extLst>
              <a:ext uri="{FF2B5EF4-FFF2-40B4-BE49-F238E27FC236}">
                <a16:creationId xmlns="" xmlns:a16="http://schemas.microsoft.com/office/drawing/2014/main" id="{4C882DC1-FA55-4F6F-ADF0-F41ACB2CA3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337" y="836712"/>
            <a:ext cx="2962275" cy="27908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5" name="Рисунок 5">
            <a:extLst>
              <a:ext uri="{FF2B5EF4-FFF2-40B4-BE49-F238E27FC236}">
                <a16:creationId xmlns="" xmlns:a16="http://schemas.microsoft.com/office/drawing/2014/main" id="{B0FD9626-F6EE-4DDD-8E4E-8E662C960F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9025" y="722313"/>
            <a:ext cx="2501900" cy="28940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6" name="Рисунок 3">
            <a:extLst>
              <a:ext uri="{FF2B5EF4-FFF2-40B4-BE49-F238E27FC236}">
                <a16:creationId xmlns="" xmlns:a16="http://schemas.microsoft.com/office/drawing/2014/main" id="{3CE14E03-CEC5-429C-AE27-0A7529BBD4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3338" y="673100"/>
            <a:ext cx="2303462" cy="3079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7" name="Рисунок 4">
            <a:extLst>
              <a:ext uri="{FF2B5EF4-FFF2-40B4-BE49-F238E27FC236}">
                <a16:creationId xmlns="" xmlns:a16="http://schemas.microsoft.com/office/drawing/2014/main" id="{9EBF2987-2069-4826-839E-95BDE2D1B8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225" y="3814762"/>
            <a:ext cx="2674938" cy="28940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8" name="Рисунок 7">
            <a:extLst>
              <a:ext uri="{FF2B5EF4-FFF2-40B4-BE49-F238E27FC236}">
                <a16:creationId xmlns="" xmlns:a16="http://schemas.microsoft.com/office/drawing/2014/main" id="{5837E1D1-578D-4E65-BDA8-B9C06CB9AF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1188" y="3847355"/>
            <a:ext cx="2500313" cy="28940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9" name="Рисунок 6">
            <a:extLst>
              <a:ext uri="{FF2B5EF4-FFF2-40B4-BE49-F238E27FC236}">
                <a16:creationId xmlns="" xmlns:a16="http://schemas.microsoft.com/office/drawing/2014/main" id="{5EEF3609-02B7-4DD7-A882-3B4BDEBCA3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84913" y="3876676"/>
            <a:ext cx="2500312" cy="27701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0461251"/>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C3BC69D-5CCA-4031-8920-2F3AA079BE73}"/>
              </a:ext>
            </a:extLst>
          </p:cNvPr>
          <p:cNvSpPr>
            <a:spLocks noGrp="1"/>
          </p:cNvSpPr>
          <p:nvPr>
            <p:ph type="title"/>
          </p:nvPr>
        </p:nvSpPr>
        <p:spPr>
          <a:xfrm>
            <a:off x="685800" y="116632"/>
            <a:ext cx="7772400" cy="432048"/>
          </a:xfrm>
        </p:spPr>
        <p:txBody>
          <a:bodyPr/>
          <a:lstStyle/>
          <a:p>
            <a:r>
              <a:rPr kumimoji="0" lang="ru-RU" altLang="ru-RU" sz="2000" b="0" i="0" u="none" strike="noStrike" kern="1200" cap="none" spc="0" normalizeH="0" baseline="0" noProof="0" dirty="0">
                <a:ln>
                  <a:noFill/>
                </a:ln>
                <a:solidFill>
                  <a:srgbClr val="C00000"/>
                </a:solidFill>
                <a:effectLst/>
                <a:uLnTx/>
                <a:uFillTx/>
                <a:latin typeface="Calibri"/>
                <a:ea typeface="+mj-ea"/>
                <a:cs typeface="+mj-cs"/>
              </a:rPr>
              <a:t>Содержание коррекционной работы в</a:t>
            </a:r>
            <a:br>
              <a:rPr kumimoji="0" lang="ru-RU" altLang="ru-RU" sz="2000" b="0" i="0" u="none" strike="noStrike" kern="1200" cap="none" spc="0" normalizeH="0" baseline="0" noProof="0" dirty="0">
                <a:ln>
                  <a:noFill/>
                </a:ln>
                <a:solidFill>
                  <a:srgbClr val="C00000"/>
                </a:solidFill>
                <a:effectLst/>
                <a:uLnTx/>
                <a:uFillTx/>
                <a:latin typeface="Calibri"/>
                <a:ea typeface="+mj-ea"/>
                <a:cs typeface="+mj-cs"/>
              </a:rPr>
            </a:br>
            <a:r>
              <a:rPr kumimoji="0" lang="ru-RU" altLang="ru-RU" sz="2000" b="0" i="0" u="none" strike="noStrike" kern="1200" cap="none" spc="0" normalizeH="0" baseline="0" noProof="0" dirty="0">
                <a:ln>
                  <a:noFill/>
                </a:ln>
                <a:solidFill>
                  <a:srgbClr val="C00000"/>
                </a:solidFill>
                <a:effectLst/>
                <a:uLnTx/>
                <a:uFillTx/>
                <a:latin typeface="Calibri"/>
                <a:ea typeface="+mj-ea"/>
                <a:cs typeface="+mj-cs"/>
              </a:rPr>
              <a:t> подготовительной группе</a:t>
            </a:r>
            <a:endParaRPr lang="ru-RU" dirty="0"/>
          </a:p>
        </p:txBody>
      </p:sp>
      <p:sp>
        <p:nvSpPr>
          <p:cNvPr id="3" name="Объект 2">
            <a:extLst>
              <a:ext uri="{FF2B5EF4-FFF2-40B4-BE49-F238E27FC236}">
                <a16:creationId xmlns="" xmlns:a16="http://schemas.microsoft.com/office/drawing/2014/main" id="{07035DCD-B17C-4933-8920-882F935791E8}"/>
              </a:ext>
            </a:extLst>
          </p:cNvPr>
          <p:cNvSpPr>
            <a:spLocks noGrp="1"/>
          </p:cNvSpPr>
          <p:nvPr>
            <p:ph idx="1"/>
          </p:nvPr>
        </p:nvSpPr>
        <p:spPr>
          <a:xfrm>
            <a:off x="0" y="692696"/>
            <a:ext cx="9144000" cy="5403304"/>
          </a:xfrm>
        </p:spPr>
        <p: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smtClean="0">
                <a:ln>
                  <a:noFill/>
                </a:ln>
                <a:solidFill>
                  <a:schemeClr val="tx1">
                    <a:lumMod val="90000"/>
                  </a:schemeClr>
                </a:solidFill>
                <a:effectLst/>
                <a:uLnTx/>
                <a:uFillTx/>
                <a:latin typeface="+mj-lt"/>
                <a:ea typeface="+mn-ea"/>
                <a:cs typeface="+mn-cs"/>
              </a:rPr>
              <a:t>       На </a:t>
            </a: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шестом году совершенствуют артикуляцию звуков, дифференциацию смешиваемых звуков, продолжают развивать восприятие речи; воспитывают звуковую выразительность речи – развивают силу голоса и его тембр, темп и ритм речи, мелодику, навыки использования разной интонации.</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Начиная с подготовительной группы в нашем детском саду обучение звукопроизношению осуществляется в соответствии с этапами работы над звуками, принятыми в логопедии.</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1 этап – подготовительный, предполагающий подготовку речевого аппарата к овладению звуками речи. Он включает подготовку </a:t>
            </a:r>
            <a:r>
              <a:rPr kumimoji="0" lang="ru-RU" altLang="ru-RU" sz="1400" b="0" i="0" u="none" strike="noStrike" kern="1200" cap="none" spc="0" normalizeH="0" baseline="0" noProof="0" dirty="0" err="1">
                <a:ln>
                  <a:noFill/>
                </a:ln>
                <a:solidFill>
                  <a:schemeClr val="tx1">
                    <a:lumMod val="90000"/>
                  </a:schemeClr>
                </a:solidFill>
                <a:effectLst/>
                <a:uLnTx/>
                <a:uFillTx/>
                <a:latin typeface="+mj-lt"/>
                <a:ea typeface="+mn-ea"/>
                <a:cs typeface="+mn-cs"/>
              </a:rPr>
              <a:t>речедвигательного</a:t>
            </a: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аппарата, его моторики, речевого слуха, речевого дыхания.</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2 этап - становление звуков речи, или постановка звука. Постановка звуков начинается с легких по артикуляции звуков и кончается более трудными, последовательность их сохраняется как для фронтальной, так и для индивидуальной работы (шипящие, свистящие, р, л). Используются такие приемы как подражание, вызывание звука. Объяснение артикуляции нужного звука, образец его произношения, сопровождаемые упражнением детей.</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3 этап – закрепление и автоматизация звуков. Сначала звук включается в звукосочетание, затем в слово и фразу. Вначале создаются облегченные условия для произношения звука (звук в открытом слоге, в сочетании с двумя гласными, в закрытом слоге), затем они усложняются. В этот период логопед и воспитатель сочетает новый материала со старым. Важны контроль за детской речью и контрольные упражнения (пересказ рассказов, рассказывание по картине). Для закрепления и автоматизации нового звука требуются систематическая тренировка, создание таких условий, чтобы в течение дня ребенок произносил его не менее 10-20 раз.</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         Вновь появившийся звук надо поддерживать всеми средствами (одобрение ребенка, поощрение и т.д.).</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altLang="ru-RU" sz="1400" b="0" i="0" u="none" strike="noStrike" kern="1200" cap="none" spc="0" normalizeH="0" baseline="0" noProof="0" dirty="0">
                <a:ln>
                  <a:noFill/>
                </a:ln>
                <a:solidFill>
                  <a:schemeClr val="tx1">
                    <a:lumMod val="90000"/>
                  </a:schemeClr>
                </a:solidFill>
                <a:effectLst/>
                <a:uLnTx/>
                <a:uFillTx/>
                <a:latin typeface="+mj-lt"/>
                <a:ea typeface="+mn-ea"/>
                <a:cs typeface="+mn-cs"/>
              </a:rPr>
              <a:t>4 этап – этап дифференциации смешиваемых звуков. Для дифференциации звука эффективен прием сравнения двух артикуляционных укладов и установление их различия. Целесообразно использовать игровой материал , предметы, игрушки, картинки.</a:t>
            </a:r>
          </a:p>
          <a:p>
            <a:pPr marL="0" indent="0">
              <a:buNone/>
            </a:pPr>
            <a:endParaRPr lang="ru-RU" dirty="0"/>
          </a:p>
        </p:txBody>
      </p:sp>
    </p:spTree>
    <p:extLst>
      <p:ext uri="{BB962C8B-B14F-4D97-AF65-F5344CB8AC3E}">
        <p14:creationId xmlns:p14="http://schemas.microsoft.com/office/powerpoint/2010/main" val="3940825208"/>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2527D81-7A17-43C3-BB29-07C4367020AA}"/>
              </a:ext>
            </a:extLst>
          </p:cNvPr>
          <p:cNvSpPr>
            <a:spLocks noGrp="1"/>
          </p:cNvSpPr>
          <p:nvPr>
            <p:ph type="title"/>
          </p:nvPr>
        </p:nvSpPr>
        <p:spPr>
          <a:xfrm>
            <a:off x="685800" y="260648"/>
            <a:ext cx="7772400" cy="935823"/>
          </a:xfrm>
        </p:spPr>
        <p:txBody>
          <a:bodyPr/>
          <a:lstStyle/>
          <a:p>
            <a:r>
              <a:rPr lang="ru-RU" dirty="0">
                <a:solidFill>
                  <a:schemeClr val="accent6">
                    <a:lumMod val="50000"/>
                    <a:lumOff val="50000"/>
                  </a:schemeClr>
                </a:solidFill>
              </a:rPr>
              <a:t>Логопедический кабинет</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5" y="1069990"/>
            <a:ext cx="2808312" cy="2106234"/>
          </a:xfrm>
          <a:prstGeom prst="rect">
            <a:avLst/>
          </a:prstGeom>
        </p:spPr>
      </p:pic>
      <p:pic>
        <p:nvPicPr>
          <p:cNvPr id="5" name="Объект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3789040"/>
            <a:ext cx="2880320" cy="2160240"/>
          </a:xfr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1840" y="1069990"/>
            <a:ext cx="2808311" cy="2106234"/>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6597" y="1077876"/>
            <a:ext cx="2797797" cy="2098348"/>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34786" y="3806269"/>
            <a:ext cx="2880320" cy="2160240"/>
          </a:xfrm>
          <a:prstGeom prst="rect">
            <a:avLst/>
          </a:prstGeom>
        </p:spPr>
      </p:pic>
      <p:pic>
        <p:nvPicPr>
          <p:cNvPr id="13" name="Рисунок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53474" y="3806269"/>
            <a:ext cx="2880320" cy="2160240"/>
          </a:xfrm>
          <a:prstGeom prst="rect">
            <a:avLst/>
          </a:prstGeom>
        </p:spPr>
      </p:pic>
    </p:spTree>
    <p:extLst>
      <p:ext uri="{BB962C8B-B14F-4D97-AF65-F5344CB8AC3E}">
        <p14:creationId xmlns:p14="http://schemas.microsoft.com/office/powerpoint/2010/main" val="2443185618"/>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7120E1F-AA45-4AE8-98CF-7B8CD986BE22}"/>
              </a:ext>
            </a:extLst>
          </p:cNvPr>
          <p:cNvSpPr>
            <a:spLocks noGrp="1"/>
          </p:cNvSpPr>
          <p:nvPr>
            <p:ph type="title"/>
          </p:nvPr>
        </p:nvSpPr>
        <p:spPr/>
        <p:txBody>
          <a:bodyPr/>
          <a:lstStyle/>
          <a:p>
            <a:pPr algn="l"/>
            <a:r>
              <a:rPr lang="ru-RU" sz="2400" dirty="0">
                <a:solidFill>
                  <a:schemeClr val="tx2"/>
                </a:solidFill>
              </a:rPr>
              <a:t>Артикуляционная</a:t>
            </a:r>
            <a:br>
              <a:rPr lang="ru-RU" sz="2400" dirty="0">
                <a:solidFill>
                  <a:schemeClr val="tx2"/>
                </a:solidFill>
              </a:rPr>
            </a:br>
            <a:r>
              <a:rPr lang="ru-RU" sz="2400" dirty="0">
                <a:solidFill>
                  <a:schemeClr val="tx2"/>
                </a:solidFill>
              </a:rPr>
              <a:t>     гимнастика</a:t>
            </a:r>
            <a:r>
              <a:rPr lang="ru-RU" sz="2400" dirty="0"/>
              <a:t/>
            </a:r>
            <a:br>
              <a:rPr lang="ru-RU" sz="2400" dirty="0"/>
            </a:br>
            <a:endParaRPr lang="ru-RU" sz="2400" dirty="0"/>
          </a:p>
        </p:txBody>
      </p:sp>
      <p:pic>
        <p:nvPicPr>
          <p:cNvPr id="4" name="Объект 3">
            <a:extLst>
              <a:ext uri="{FF2B5EF4-FFF2-40B4-BE49-F238E27FC236}">
                <a16:creationId xmlns="" xmlns:a16="http://schemas.microsoft.com/office/drawing/2014/main" id="{DC1097DA-EA04-4A76-AEF1-735677AB0E40}"/>
              </a:ext>
            </a:extLst>
          </p:cNvPr>
          <p:cNvPicPr>
            <a:picLocks noGrp="1" noChangeAspect="1"/>
          </p:cNvPicPr>
          <p:nvPr>
            <p:ph idx="1"/>
          </p:nvPr>
        </p:nvPicPr>
        <p:blipFill>
          <a:blip r:embed="rId2"/>
          <a:stretch>
            <a:fillRect/>
          </a:stretch>
        </p:blipFill>
        <p:spPr>
          <a:xfrm>
            <a:off x="5868144" y="1988840"/>
            <a:ext cx="2312125" cy="4114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a:extLst>
              <a:ext uri="{FF2B5EF4-FFF2-40B4-BE49-F238E27FC236}">
                <a16:creationId xmlns="" xmlns:a16="http://schemas.microsoft.com/office/drawing/2014/main" id="{C4F5D87B-283C-4AA7-BA18-CEA59A75ED76}"/>
              </a:ext>
            </a:extLst>
          </p:cNvPr>
          <p:cNvPicPr>
            <a:picLocks noChangeAspect="1"/>
          </p:cNvPicPr>
          <p:nvPr/>
        </p:nvPicPr>
        <p:blipFill>
          <a:blip r:embed="rId2"/>
          <a:stretch>
            <a:fillRect/>
          </a:stretch>
        </p:blipFill>
        <p:spPr>
          <a:xfrm>
            <a:off x="5333397" y="982556"/>
            <a:ext cx="3381617" cy="51210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 xmlns:a16="http://schemas.microsoft.com/office/drawing/2014/main" id="{2CA9C011-5C18-4170-AE6B-4F321D5A3FAE}"/>
              </a:ext>
            </a:extLst>
          </p:cNvPr>
          <p:cNvSpPr txBox="1"/>
          <p:nvPr/>
        </p:nvSpPr>
        <p:spPr>
          <a:xfrm>
            <a:off x="179512" y="1340768"/>
            <a:ext cx="4248471"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При подготовке и проведении занятии очень важно помнить о том, что на протяжении всего занятия у ребенка должен быть стойкий положительный эмоциональный настрой, который выражается в желании заниматься. Это достигается использованием сюрпризных моментов, игровых фрагментов, увлекательных заданий и упражнений, при выполнении которых процесс обучения и научения превращается в интересную игру. </a:t>
            </a:r>
          </a:p>
        </p:txBody>
      </p:sp>
    </p:spTree>
    <p:extLst>
      <p:ext uri="{BB962C8B-B14F-4D97-AF65-F5344CB8AC3E}">
        <p14:creationId xmlns:p14="http://schemas.microsoft.com/office/powerpoint/2010/main" val="2210314090"/>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 xmlns:a16="http://schemas.microsoft.com/office/drawing/2014/main" id="{53C8F18D-A516-4276-9C1C-3C8AAF91AA6B}"/>
              </a:ext>
            </a:extLst>
          </p:cNvPr>
          <p:cNvSpPr>
            <a:spLocks noGrp="1" noChangeArrowheads="1"/>
          </p:cNvSpPr>
          <p:nvPr>
            <p:ph type="title"/>
          </p:nvPr>
        </p:nvSpPr>
        <p:spPr>
          <a:xfrm>
            <a:off x="214313" y="214313"/>
            <a:ext cx="8229600" cy="1143000"/>
          </a:xfrm>
        </p:spPr>
        <p:txBody>
          <a:bodyPr/>
          <a:lstStyle/>
          <a:p>
            <a:r>
              <a:rPr lang="ru-RU" altLang="ru-RU" sz="4000" dirty="0"/>
              <a:t>Артикуляционные упражнения</a:t>
            </a:r>
            <a:br>
              <a:rPr lang="ru-RU" altLang="ru-RU" sz="4000" dirty="0"/>
            </a:br>
            <a:r>
              <a:rPr lang="ru-RU" altLang="ru-RU" sz="4000" dirty="0"/>
              <a:t> для постановки  звуков  </a:t>
            </a:r>
          </a:p>
        </p:txBody>
      </p:sp>
      <p:sp>
        <p:nvSpPr>
          <p:cNvPr id="9219" name="Rectangle 3">
            <a:extLst>
              <a:ext uri="{FF2B5EF4-FFF2-40B4-BE49-F238E27FC236}">
                <a16:creationId xmlns="" xmlns:a16="http://schemas.microsoft.com/office/drawing/2014/main" id="{3DBD6A2E-7850-4848-88E2-642CF9857815}"/>
              </a:ext>
            </a:extLst>
          </p:cNvPr>
          <p:cNvSpPr>
            <a:spLocks noGrp="1" noChangeArrowheads="1"/>
          </p:cNvSpPr>
          <p:nvPr>
            <p:ph type="body" idx="1"/>
          </p:nvPr>
        </p:nvSpPr>
        <p:spPr>
          <a:xfrm>
            <a:off x="685800" y="1981200"/>
            <a:ext cx="7772400" cy="4343400"/>
          </a:xfrm>
        </p:spPr>
        <p:txBody>
          <a:bodyPr/>
          <a:lstStyle/>
          <a:p>
            <a:pPr>
              <a:lnSpc>
                <a:spcPct val="90000"/>
              </a:lnSpc>
            </a:pPr>
            <a:endParaRPr lang="ru-RU" altLang="ru-RU" sz="2800"/>
          </a:p>
          <a:p>
            <a:pPr>
              <a:lnSpc>
                <a:spcPct val="90000"/>
              </a:lnSpc>
            </a:pPr>
            <a:endParaRPr lang="ru-RU" altLang="ru-RU" sz="2800"/>
          </a:p>
          <a:p>
            <a:pPr>
              <a:lnSpc>
                <a:spcPct val="90000"/>
              </a:lnSpc>
            </a:pPr>
            <a:endParaRPr lang="ru-RU" altLang="ru-RU" sz="2800"/>
          </a:p>
          <a:p>
            <a:pPr>
              <a:lnSpc>
                <a:spcPct val="90000"/>
              </a:lnSpc>
            </a:pPr>
            <a:endParaRPr lang="ru-RU" altLang="ru-RU" sz="2800"/>
          </a:p>
          <a:p>
            <a:pPr>
              <a:lnSpc>
                <a:spcPct val="90000"/>
              </a:lnSpc>
            </a:pPr>
            <a:endParaRPr lang="ru-RU" altLang="ru-RU" sz="2800"/>
          </a:p>
          <a:p>
            <a:pPr>
              <a:lnSpc>
                <a:spcPct val="90000"/>
              </a:lnSpc>
            </a:pPr>
            <a:endParaRPr lang="ru-RU" altLang="ru-RU" sz="2800"/>
          </a:p>
          <a:p>
            <a:pPr>
              <a:lnSpc>
                <a:spcPct val="90000"/>
              </a:lnSpc>
            </a:pPr>
            <a:endParaRPr lang="ru-RU" altLang="ru-RU" sz="2800"/>
          </a:p>
          <a:p>
            <a:pPr>
              <a:lnSpc>
                <a:spcPct val="90000"/>
              </a:lnSpc>
            </a:pPr>
            <a:endParaRPr lang="ru-RU" altLang="ru-RU" sz="2800"/>
          </a:p>
          <a:p>
            <a:pPr>
              <a:lnSpc>
                <a:spcPct val="90000"/>
              </a:lnSpc>
              <a:buFontTx/>
              <a:buNone/>
            </a:pPr>
            <a:r>
              <a:rPr lang="ru-RU" altLang="ru-RU" sz="2800"/>
              <a:t>«Вкусно»                  «Качели»               «Чашечка»              </a:t>
            </a:r>
          </a:p>
        </p:txBody>
      </p:sp>
      <p:pic>
        <p:nvPicPr>
          <p:cNvPr id="28677" name="Picture 5" descr="msotw9_temp0">
            <a:extLst>
              <a:ext uri="{FF2B5EF4-FFF2-40B4-BE49-F238E27FC236}">
                <a16:creationId xmlns="" xmlns:a16="http://schemas.microsoft.com/office/drawing/2014/main" id="{87BF8904-F516-46BD-B0A5-F17F31F2C2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51" t="73570" r="70387" b="4286"/>
          <a:stretch>
            <a:fillRect/>
          </a:stretch>
        </p:blipFill>
        <p:spPr bwMode="auto">
          <a:xfrm>
            <a:off x="3429000" y="2590800"/>
            <a:ext cx="2438400" cy="3048000"/>
          </a:xfrm>
          <a:prstGeom prst="rect">
            <a:avLst/>
          </a:prstGeom>
          <a:solidFill>
            <a:schemeClr val="tx1"/>
          </a:solidFill>
          <a:ln w="38100">
            <a:solidFill>
              <a:schemeClr val="tx1"/>
            </a:solidFill>
            <a:miter lim="800000"/>
            <a:headEnd/>
            <a:tailEnd/>
          </a:ln>
        </p:spPr>
      </p:pic>
      <p:pic>
        <p:nvPicPr>
          <p:cNvPr id="28680" name="Picture 8" descr="msotw9_temp0">
            <a:extLst>
              <a:ext uri="{FF2B5EF4-FFF2-40B4-BE49-F238E27FC236}">
                <a16:creationId xmlns="" xmlns:a16="http://schemas.microsoft.com/office/drawing/2014/main" id="{4C2A3A23-4C2E-4551-93D1-54CF36035D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767" t="27142" r="67181" b="52858"/>
          <a:stretch>
            <a:fillRect/>
          </a:stretch>
        </p:blipFill>
        <p:spPr bwMode="auto">
          <a:xfrm>
            <a:off x="457200" y="2590800"/>
            <a:ext cx="2514600" cy="30480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8681" name="Picture 9" descr="msotw9_temp0">
            <a:extLst>
              <a:ext uri="{FF2B5EF4-FFF2-40B4-BE49-F238E27FC236}">
                <a16:creationId xmlns="" xmlns:a16="http://schemas.microsoft.com/office/drawing/2014/main" id="{BCC2E58A-0221-4A91-913C-AAD965EB2B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1258" t="70000" r="40370" b="13571"/>
          <a:stretch>
            <a:fillRect/>
          </a:stretch>
        </p:blipFill>
        <p:spPr bwMode="auto">
          <a:xfrm>
            <a:off x="6248400" y="2590800"/>
            <a:ext cx="2438400" cy="30480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6370336"/>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fill="hold" nodeType="afterEffect">
                                  <p:stCondLst>
                                    <p:cond delay="0"/>
                                  </p:stCondLst>
                                  <p:childTnLst>
                                    <p:animClr clrSpc="rgb" dir="cw">
                                      <p:cBhvr override="childStyle">
                                        <p:cTn id="6" dur="100" fill="hold"/>
                                        <p:tgtEl>
                                          <p:spTgt spid="28680"/>
                                        </p:tgtEl>
                                        <p:attrNameLst>
                                          <p:attrName>style.color</p:attrName>
                                        </p:attrNameLst>
                                      </p:cBhvr>
                                      <p:to>
                                        <a:schemeClr val="accent2"/>
                                      </p:to>
                                    </p:animClr>
                                    <p:animClr clrSpc="rgb" dir="cw">
                                      <p:cBhvr>
                                        <p:cTn id="7" dur="100" fill="hold"/>
                                        <p:tgtEl>
                                          <p:spTgt spid="28680"/>
                                        </p:tgtEl>
                                        <p:attrNameLst>
                                          <p:attrName>fillcolor</p:attrName>
                                        </p:attrNameLst>
                                      </p:cBhvr>
                                      <p:to>
                                        <a:schemeClr val="accent2"/>
                                      </p:to>
                                    </p:animClr>
                                    <p:set>
                                      <p:cBhvr>
                                        <p:cTn id="8" dur="100" fill="hold"/>
                                        <p:tgtEl>
                                          <p:spTgt spid="28680"/>
                                        </p:tgtEl>
                                        <p:attrNameLst>
                                          <p:attrName>fill.type</p:attrName>
                                        </p:attrNameLst>
                                      </p:cBhvr>
                                      <p:to>
                                        <p:strVal val="solid"/>
                                      </p:to>
                                    </p:set>
                                    <p:set>
                                      <p:cBhvr>
                                        <p:cTn id="9" dur="100" fill="hold"/>
                                        <p:tgtEl>
                                          <p:spTgt spid="28680"/>
                                        </p:tgtEl>
                                        <p:attrNameLst>
                                          <p:attrName>fill.on</p:attrName>
                                        </p:attrNameLst>
                                      </p:cBhvr>
                                      <p:to>
                                        <p:strVal val="true"/>
                                      </p:to>
                                    </p:set>
                                    <p:animRot by="120000">
                                      <p:cBhvr>
                                        <p:cTn id="10" dur="100" fill="hold">
                                          <p:stCondLst>
                                            <p:cond delay="0"/>
                                          </p:stCondLst>
                                        </p:cTn>
                                        <p:tgtEl>
                                          <p:spTgt spid="28680"/>
                                        </p:tgtEl>
                                        <p:attrNameLst>
                                          <p:attrName>r</p:attrName>
                                        </p:attrNameLst>
                                      </p:cBhvr>
                                    </p:animRot>
                                    <p:animRot by="-240000">
                                      <p:cBhvr>
                                        <p:cTn id="11" dur="200" fill="hold">
                                          <p:stCondLst>
                                            <p:cond delay="200"/>
                                          </p:stCondLst>
                                        </p:cTn>
                                        <p:tgtEl>
                                          <p:spTgt spid="28680"/>
                                        </p:tgtEl>
                                        <p:attrNameLst>
                                          <p:attrName>r</p:attrName>
                                        </p:attrNameLst>
                                      </p:cBhvr>
                                    </p:animRot>
                                    <p:animRot by="240000">
                                      <p:cBhvr>
                                        <p:cTn id="12" dur="200" fill="hold">
                                          <p:stCondLst>
                                            <p:cond delay="400"/>
                                          </p:stCondLst>
                                        </p:cTn>
                                        <p:tgtEl>
                                          <p:spTgt spid="28680"/>
                                        </p:tgtEl>
                                        <p:attrNameLst>
                                          <p:attrName>r</p:attrName>
                                        </p:attrNameLst>
                                      </p:cBhvr>
                                    </p:animRot>
                                    <p:animRot by="-240000">
                                      <p:cBhvr>
                                        <p:cTn id="13" dur="200" fill="hold">
                                          <p:stCondLst>
                                            <p:cond delay="600"/>
                                          </p:stCondLst>
                                        </p:cTn>
                                        <p:tgtEl>
                                          <p:spTgt spid="28680"/>
                                        </p:tgtEl>
                                        <p:attrNameLst>
                                          <p:attrName>r</p:attrName>
                                        </p:attrNameLst>
                                      </p:cBhvr>
                                    </p:animRot>
                                    <p:animRot by="120000">
                                      <p:cBhvr>
                                        <p:cTn id="14" dur="200" fill="hold">
                                          <p:stCondLst>
                                            <p:cond delay="800"/>
                                          </p:stCondLst>
                                        </p:cTn>
                                        <p:tgtEl>
                                          <p:spTgt spid="28680"/>
                                        </p:tgtEl>
                                        <p:attrNameLst>
                                          <p:attrName>r</p:attrName>
                                        </p:attrNameLst>
                                      </p:cBhvr>
                                    </p:animRot>
                                  </p:childTnLst>
                                </p:cTn>
                              </p:par>
                            </p:childTnLst>
                          </p:cTn>
                        </p:par>
                        <p:par>
                          <p:cTn id="15" fill="hold" nodeType="afterGroup">
                            <p:stCondLst>
                              <p:cond delay="1000"/>
                            </p:stCondLst>
                            <p:childTnLst>
                              <p:par>
                                <p:cTn id="16" presetID="32" presetClass="emph" presetSubtype="0" fill="hold" nodeType="afterEffect">
                                  <p:stCondLst>
                                    <p:cond delay="0"/>
                                  </p:stCondLst>
                                  <p:childTnLst>
                                    <p:animClr clrSpc="rgb" dir="cw">
                                      <p:cBhvr override="childStyle">
                                        <p:cTn id="17" dur="100" fill="hold"/>
                                        <p:tgtEl>
                                          <p:spTgt spid="28677"/>
                                        </p:tgtEl>
                                        <p:attrNameLst>
                                          <p:attrName>style.color</p:attrName>
                                        </p:attrNameLst>
                                      </p:cBhvr>
                                      <p:to>
                                        <a:schemeClr val="accent2"/>
                                      </p:to>
                                    </p:animClr>
                                    <p:animClr clrSpc="rgb" dir="cw">
                                      <p:cBhvr>
                                        <p:cTn id="18" dur="100" fill="hold"/>
                                        <p:tgtEl>
                                          <p:spTgt spid="28677"/>
                                        </p:tgtEl>
                                        <p:attrNameLst>
                                          <p:attrName>fillcolor</p:attrName>
                                        </p:attrNameLst>
                                      </p:cBhvr>
                                      <p:to>
                                        <a:schemeClr val="accent2"/>
                                      </p:to>
                                    </p:animClr>
                                    <p:set>
                                      <p:cBhvr>
                                        <p:cTn id="19" dur="100" fill="hold"/>
                                        <p:tgtEl>
                                          <p:spTgt spid="28677"/>
                                        </p:tgtEl>
                                        <p:attrNameLst>
                                          <p:attrName>fill.type</p:attrName>
                                        </p:attrNameLst>
                                      </p:cBhvr>
                                      <p:to>
                                        <p:strVal val="solid"/>
                                      </p:to>
                                    </p:set>
                                    <p:set>
                                      <p:cBhvr>
                                        <p:cTn id="20" dur="100" fill="hold"/>
                                        <p:tgtEl>
                                          <p:spTgt spid="28677"/>
                                        </p:tgtEl>
                                        <p:attrNameLst>
                                          <p:attrName>fill.on</p:attrName>
                                        </p:attrNameLst>
                                      </p:cBhvr>
                                      <p:to>
                                        <p:strVal val="true"/>
                                      </p:to>
                                    </p:set>
                                    <p:animRot by="120000">
                                      <p:cBhvr>
                                        <p:cTn id="21" dur="100" fill="hold">
                                          <p:stCondLst>
                                            <p:cond delay="0"/>
                                          </p:stCondLst>
                                        </p:cTn>
                                        <p:tgtEl>
                                          <p:spTgt spid="28677"/>
                                        </p:tgtEl>
                                        <p:attrNameLst>
                                          <p:attrName>r</p:attrName>
                                        </p:attrNameLst>
                                      </p:cBhvr>
                                    </p:animRot>
                                    <p:animRot by="-240000">
                                      <p:cBhvr>
                                        <p:cTn id="22" dur="200" fill="hold">
                                          <p:stCondLst>
                                            <p:cond delay="200"/>
                                          </p:stCondLst>
                                        </p:cTn>
                                        <p:tgtEl>
                                          <p:spTgt spid="28677"/>
                                        </p:tgtEl>
                                        <p:attrNameLst>
                                          <p:attrName>r</p:attrName>
                                        </p:attrNameLst>
                                      </p:cBhvr>
                                    </p:animRot>
                                    <p:animRot by="240000">
                                      <p:cBhvr>
                                        <p:cTn id="23" dur="200" fill="hold">
                                          <p:stCondLst>
                                            <p:cond delay="400"/>
                                          </p:stCondLst>
                                        </p:cTn>
                                        <p:tgtEl>
                                          <p:spTgt spid="28677"/>
                                        </p:tgtEl>
                                        <p:attrNameLst>
                                          <p:attrName>r</p:attrName>
                                        </p:attrNameLst>
                                      </p:cBhvr>
                                    </p:animRot>
                                    <p:animRot by="-240000">
                                      <p:cBhvr>
                                        <p:cTn id="24" dur="200" fill="hold">
                                          <p:stCondLst>
                                            <p:cond delay="600"/>
                                          </p:stCondLst>
                                        </p:cTn>
                                        <p:tgtEl>
                                          <p:spTgt spid="28677"/>
                                        </p:tgtEl>
                                        <p:attrNameLst>
                                          <p:attrName>r</p:attrName>
                                        </p:attrNameLst>
                                      </p:cBhvr>
                                    </p:animRot>
                                    <p:animRot by="120000">
                                      <p:cBhvr>
                                        <p:cTn id="25" dur="200" fill="hold">
                                          <p:stCondLst>
                                            <p:cond delay="800"/>
                                          </p:stCondLst>
                                        </p:cTn>
                                        <p:tgtEl>
                                          <p:spTgt spid="28677"/>
                                        </p:tgtEl>
                                        <p:attrNameLst>
                                          <p:attrName>r</p:attrName>
                                        </p:attrNameLst>
                                      </p:cBhvr>
                                    </p:animRot>
                                  </p:childTnLst>
                                </p:cTn>
                              </p:par>
                            </p:childTnLst>
                          </p:cTn>
                        </p:par>
                        <p:par>
                          <p:cTn id="26" fill="hold" nodeType="afterGroup">
                            <p:stCondLst>
                              <p:cond delay="2000"/>
                            </p:stCondLst>
                            <p:childTnLst>
                              <p:par>
                                <p:cTn id="27" presetID="32" presetClass="emph" presetSubtype="0" fill="hold" nodeType="afterEffect">
                                  <p:stCondLst>
                                    <p:cond delay="0"/>
                                  </p:stCondLst>
                                  <p:childTnLst>
                                    <p:animClr clrSpc="rgb" dir="cw">
                                      <p:cBhvr override="childStyle">
                                        <p:cTn id="28" dur="100" fill="hold"/>
                                        <p:tgtEl>
                                          <p:spTgt spid="28681"/>
                                        </p:tgtEl>
                                        <p:attrNameLst>
                                          <p:attrName>style.color</p:attrName>
                                        </p:attrNameLst>
                                      </p:cBhvr>
                                      <p:to>
                                        <a:schemeClr val="accent2"/>
                                      </p:to>
                                    </p:animClr>
                                    <p:animClr clrSpc="rgb" dir="cw">
                                      <p:cBhvr>
                                        <p:cTn id="29" dur="100" fill="hold"/>
                                        <p:tgtEl>
                                          <p:spTgt spid="28681"/>
                                        </p:tgtEl>
                                        <p:attrNameLst>
                                          <p:attrName>fillcolor</p:attrName>
                                        </p:attrNameLst>
                                      </p:cBhvr>
                                      <p:to>
                                        <a:schemeClr val="accent2"/>
                                      </p:to>
                                    </p:animClr>
                                    <p:set>
                                      <p:cBhvr>
                                        <p:cTn id="30" dur="100" fill="hold"/>
                                        <p:tgtEl>
                                          <p:spTgt spid="28681"/>
                                        </p:tgtEl>
                                        <p:attrNameLst>
                                          <p:attrName>fill.type</p:attrName>
                                        </p:attrNameLst>
                                      </p:cBhvr>
                                      <p:to>
                                        <p:strVal val="solid"/>
                                      </p:to>
                                    </p:set>
                                    <p:set>
                                      <p:cBhvr>
                                        <p:cTn id="31" dur="100" fill="hold"/>
                                        <p:tgtEl>
                                          <p:spTgt spid="28681"/>
                                        </p:tgtEl>
                                        <p:attrNameLst>
                                          <p:attrName>fill.on</p:attrName>
                                        </p:attrNameLst>
                                      </p:cBhvr>
                                      <p:to>
                                        <p:strVal val="true"/>
                                      </p:to>
                                    </p:set>
                                    <p:animRot by="120000">
                                      <p:cBhvr>
                                        <p:cTn id="32" dur="100" fill="hold">
                                          <p:stCondLst>
                                            <p:cond delay="0"/>
                                          </p:stCondLst>
                                        </p:cTn>
                                        <p:tgtEl>
                                          <p:spTgt spid="28681"/>
                                        </p:tgtEl>
                                        <p:attrNameLst>
                                          <p:attrName>r</p:attrName>
                                        </p:attrNameLst>
                                      </p:cBhvr>
                                    </p:animRot>
                                    <p:animRot by="-240000">
                                      <p:cBhvr>
                                        <p:cTn id="33" dur="200" fill="hold">
                                          <p:stCondLst>
                                            <p:cond delay="200"/>
                                          </p:stCondLst>
                                        </p:cTn>
                                        <p:tgtEl>
                                          <p:spTgt spid="28681"/>
                                        </p:tgtEl>
                                        <p:attrNameLst>
                                          <p:attrName>r</p:attrName>
                                        </p:attrNameLst>
                                      </p:cBhvr>
                                    </p:animRot>
                                    <p:animRot by="240000">
                                      <p:cBhvr>
                                        <p:cTn id="34" dur="200" fill="hold">
                                          <p:stCondLst>
                                            <p:cond delay="400"/>
                                          </p:stCondLst>
                                        </p:cTn>
                                        <p:tgtEl>
                                          <p:spTgt spid="28681"/>
                                        </p:tgtEl>
                                        <p:attrNameLst>
                                          <p:attrName>r</p:attrName>
                                        </p:attrNameLst>
                                      </p:cBhvr>
                                    </p:animRot>
                                    <p:animRot by="-240000">
                                      <p:cBhvr>
                                        <p:cTn id="35" dur="200" fill="hold">
                                          <p:stCondLst>
                                            <p:cond delay="600"/>
                                          </p:stCondLst>
                                        </p:cTn>
                                        <p:tgtEl>
                                          <p:spTgt spid="28681"/>
                                        </p:tgtEl>
                                        <p:attrNameLst>
                                          <p:attrName>r</p:attrName>
                                        </p:attrNameLst>
                                      </p:cBhvr>
                                    </p:animRot>
                                    <p:animRot by="120000">
                                      <p:cBhvr>
                                        <p:cTn id="36" dur="200" fill="hold">
                                          <p:stCondLst>
                                            <p:cond delay="800"/>
                                          </p:stCondLst>
                                        </p:cTn>
                                        <p:tgtEl>
                                          <p:spTgt spid="2868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 xmlns:a16="http://schemas.microsoft.com/office/drawing/2014/main" id="{FCCB43F2-384F-45B5-B587-1A22B5C9776F}"/>
              </a:ext>
            </a:extLst>
          </p:cNvPr>
          <p:cNvSpPr>
            <a:spLocks noGrp="1" noChangeArrowheads="1"/>
          </p:cNvSpPr>
          <p:nvPr>
            <p:ph type="title"/>
          </p:nvPr>
        </p:nvSpPr>
        <p:spPr>
          <a:xfrm>
            <a:off x="457200" y="609600"/>
            <a:ext cx="8229600" cy="1905000"/>
          </a:xfrm>
        </p:spPr>
        <p:txBody>
          <a:bodyPr/>
          <a:lstStyle/>
          <a:p>
            <a:r>
              <a:rPr lang="ru-RU" altLang="ru-RU" sz="3600" dirty="0"/>
              <a:t>Артикуляционные упражнения </a:t>
            </a:r>
            <a:br>
              <a:rPr lang="ru-RU" altLang="ru-RU" sz="3600" dirty="0"/>
            </a:br>
            <a:r>
              <a:rPr lang="ru-RU" altLang="ru-RU" sz="3600" dirty="0"/>
              <a:t>для выработки вибрации кончика  языка  </a:t>
            </a:r>
            <a:br>
              <a:rPr lang="ru-RU" altLang="ru-RU" sz="3600" dirty="0"/>
            </a:br>
            <a:r>
              <a:rPr lang="ru-RU" altLang="ru-RU" sz="3600" dirty="0"/>
              <a:t>и формирования сильной направленной воздушной струи</a:t>
            </a:r>
            <a:r>
              <a:rPr lang="ru-RU" altLang="ru-RU" dirty="0"/>
              <a:t> </a:t>
            </a:r>
          </a:p>
        </p:txBody>
      </p:sp>
      <p:sp>
        <p:nvSpPr>
          <p:cNvPr id="10243" name="Rectangle 3">
            <a:extLst>
              <a:ext uri="{FF2B5EF4-FFF2-40B4-BE49-F238E27FC236}">
                <a16:creationId xmlns="" xmlns:a16="http://schemas.microsoft.com/office/drawing/2014/main" id="{7CD99DCE-6453-46CA-A959-243F4C52F803}"/>
              </a:ext>
            </a:extLst>
          </p:cNvPr>
          <p:cNvSpPr>
            <a:spLocks noGrp="1" noChangeArrowheads="1"/>
          </p:cNvSpPr>
          <p:nvPr>
            <p:ph type="body" idx="1"/>
          </p:nvPr>
        </p:nvSpPr>
        <p:spPr>
          <a:xfrm>
            <a:off x="685800" y="3429000"/>
            <a:ext cx="7772400" cy="3200400"/>
          </a:xfrm>
        </p:spPr>
        <p:txBody>
          <a:bodyPr/>
          <a:lstStyle/>
          <a:p>
            <a:pPr>
              <a:lnSpc>
                <a:spcPct val="90000"/>
              </a:lnSpc>
            </a:pPr>
            <a:endParaRPr lang="ru-RU" altLang="ru-RU" sz="2800" dirty="0"/>
          </a:p>
          <a:p>
            <a:pPr>
              <a:lnSpc>
                <a:spcPct val="90000"/>
              </a:lnSpc>
            </a:pPr>
            <a:endParaRPr lang="ru-RU" altLang="ru-RU" sz="2800" dirty="0"/>
          </a:p>
          <a:p>
            <a:pPr>
              <a:lnSpc>
                <a:spcPct val="90000"/>
              </a:lnSpc>
            </a:pPr>
            <a:endParaRPr lang="ru-RU" altLang="ru-RU" sz="2800" dirty="0"/>
          </a:p>
          <a:p>
            <a:pPr>
              <a:lnSpc>
                <a:spcPct val="90000"/>
              </a:lnSpc>
            </a:pPr>
            <a:endParaRPr lang="ru-RU" altLang="ru-RU" sz="2800" dirty="0"/>
          </a:p>
          <a:p>
            <a:pPr>
              <a:lnSpc>
                <a:spcPct val="90000"/>
              </a:lnSpc>
            </a:pPr>
            <a:endParaRPr lang="ru-RU" altLang="ru-RU" sz="2800" dirty="0"/>
          </a:p>
          <a:p>
            <a:pPr>
              <a:lnSpc>
                <a:spcPct val="90000"/>
              </a:lnSpc>
            </a:pPr>
            <a:endParaRPr lang="ru-RU" altLang="ru-RU" sz="1800" dirty="0"/>
          </a:p>
          <a:p>
            <a:pPr>
              <a:lnSpc>
                <a:spcPct val="90000"/>
              </a:lnSpc>
              <a:buFontTx/>
              <a:buNone/>
            </a:pPr>
            <a:r>
              <a:rPr lang="ru-RU" altLang="ru-RU" sz="2800" dirty="0"/>
              <a:t>        «Грибок»                         «Кучер»                  </a:t>
            </a:r>
          </a:p>
        </p:txBody>
      </p:sp>
      <p:pic>
        <p:nvPicPr>
          <p:cNvPr id="29700" name="Picture 4" descr="msotw9_temp0">
            <a:extLst>
              <a:ext uri="{FF2B5EF4-FFF2-40B4-BE49-F238E27FC236}">
                <a16:creationId xmlns="" xmlns:a16="http://schemas.microsoft.com/office/drawing/2014/main" id="{05D75853-7602-4A0F-AD8D-D3C683B865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5891" t="26428" r="21048" b="52858"/>
          <a:stretch>
            <a:fillRect/>
          </a:stretch>
        </p:blipFill>
        <p:spPr bwMode="auto">
          <a:xfrm>
            <a:off x="1125538" y="3048000"/>
            <a:ext cx="2438400" cy="3048000"/>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29703" name="Picture 7" descr="msotw9_temp0">
            <a:extLst>
              <a:ext uri="{FF2B5EF4-FFF2-40B4-BE49-F238E27FC236}">
                <a16:creationId xmlns="" xmlns:a16="http://schemas.microsoft.com/office/drawing/2014/main" id="{685FD4E0-AE50-4734-86E3-466EF97A08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466" t="27142" r="67181" b="52858"/>
          <a:stretch>
            <a:fillRect/>
          </a:stretch>
        </p:blipFill>
        <p:spPr bwMode="auto">
          <a:xfrm>
            <a:off x="4583113" y="3048000"/>
            <a:ext cx="2438400" cy="3048000"/>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372414"/>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nodeType="afterEffect">
                                  <p:stCondLst>
                                    <p:cond delay="0"/>
                                  </p:stCondLst>
                                  <p:childTnLst>
                                    <p:animEffect transition="out" filter="fade">
                                      <p:cBhvr>
                                        <p:cTn id="6" dur="1000" tmFilter="0, 0; .2, .5; .8, .5; 1, 0"/>
                                        <p:tgtEl>
                                          <p:spTgt spid="29700"/>
                                        </p:tgtEl>
                                      </p:cBhvr>
                                    </p:animEffect>
                                    <p:animScale>
                                      <p:cBhvr>
                                        <p:cTn id="7" dur="500" autoRev="1" fill="hold"/>
                                        <p:tgtEl>
                                          <p:spTgt spid="29700"/>
                                        </p:tgtEl>
                                      </p:cBhvr>
                                      <p:by x="105000" y="105000"/>
                                    </p:animScale>
                                  </p:childTnLst>
                                </p:cTn>
                              </p:par>
                            </p:childTnLst>
                          </p:cTn>
                        </p:par>
                        <p:par>
                          <p:cTn id="8" fill="hold" nodeType="afterGroup">
                            <p:stCondLst>
                              <p:cond delay="1000"/>
                            </p:stCondLst>
                            <p:childTnLst>
                              <p:par>
                                <p:cTn id="9" presetID="26" presetClass="emph" presetSubtype="0" fill="hold" nodeType="afterEffect">
                                  <p:stCondLst>
                                    <p:cond delay="0"/>
                                  </p:stCondLst>
                                  <p:childTnLst>
                                    <p:animEffect transition="out" filter="fade">
                                      <p:cBhvr>
                                        <p:cTn id="10" dur="1000" tmFilter="0, 0; .2, .5; .8, .5; 1, 0"/>
                                        <p:tgtEl>
                                          <p:spTgt spid="29703"/>
                                        </p:tgtEl>
                                      </p:cBhvr>
                                    </p:animEffect>
                                    <p:animScale>
                                      <p:cBhvr>
                                        <p:cTn id="11" dur="500" autoRev="1" fill="hold"/>
                                        <p:tgtEl>
                                          <p:spTgt spid="2970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Марина Конкурс\овз\WhatsApp Image 2021-08-30 at 16.42.32.jpeg">
            <a:extLst>
              <a:ext uri="{FF2B5EF4-FFF2-40B4-BE49-F238E27FC236}">
                <a16:creationId xmlns="" xmlns:a16="http://schemas.microsoft.com/office/drawing/2014/main" id="{57ADE2B2-CC12-477D-A5AA-33188931704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556792"/>
            <a:ext cx="4042792" cy="37395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Рисунок 3">
            <a:extLst>
              <a:ext uri="{FF2B5EF4-FFF2-40B4-BE49-F238E27FC236}">
                <a16:creationId xmlns="" xmlns:a16="http://schemas.microsoft.com/office/drawing/2014/main" id="{31FA5DAA-68D6-4DD6-AA29-F16951AACDDB}"/>
              </a:ext>
            </a:extLst>
          </p:cNvPr>
          <p:cNvPicPr>
            <a:picLocks noChangeAspect="1"/>
          </p:cNvPicPr>
          <p:nvPr/>
        </p:nvPicPr>
        <p:blipFill>
          <a:blip r:embed="rId3"/>
          <a:stretch>
            <a:fillRect/>
          </a:stretch>
        </p:blipFill>
        <p:spPr>
          <a:xfrm>
            <a:off x="4932040" y="1052736"/>
            <a:ext cx="3529890" cy="50724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07570107"/>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31A874C-5529-497F-A597-EAFA9DC6D6FC}"/>
              </a:ext>
            </a:extLst>
          </p:cNvPr>
          <p:cNvSpPr>
            <a:spLocks noGrp="1"/>
          </p:cNvSpPr>
          <p:nvPr>
            <p:ph type="title"/>
          </p:nvPr>
        </p:nvSpPr>
        <p:spPr>
          <a:xfrm>
            <a:off x="685800" y="188641"/>
            <a:ext cx="7772400" cy="360040"/>
          </a:xfrm>
        </p:spPr>
        <p:txBody>
          <a:bodyPr/>
          <a:lstStyle/>
          <a:p>
            <a:r>
              <a:rPr lang="ru-RU" sz="2800" dirty="0"/>
              <a:t>Звуковой анализ слов</a:t>
            </a:r>
          </a:p>
        </p:txBody>
      </p:sp>
      <p:pic>
        <p:nvPicPr>
          <p:cNvPr id="4" name="Picture 2">
            <a:extLst>
              <a:ext uri="{FF2B5EF4-FFF2-40B4-BE49-F238E27FC236}">
                <a16:creationId xmlns="" xmlns:a16="http://schemas.microsoft.com/office/drawing/2014/main" id="{FCB30655-43D2-4BDF-B786-1BB3D27F16FA}"/>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444623" y="4093095"/>
            <a:ext cx="3744417" cy="2576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a:extLst>
              <a:ext uri="{FF2B5EF4-FFF2-40B4-BE49-F238E27FC236}">
                <a16:creationId xmlns="" xmlns:a16="http://schemas.microsoft.com/office/drawing/2014/main" id="{ABA02B39-6B4F-422D-9697-A7F7277C76CD}"/>
              </a:ext>
            </a:extLst>
          </p:cNvPr>
          <p:cNvPicPr>
            <a:picLocks noChangeAspect="1"/>
          </p:cNvPicPr>
          <p:nvPr/>
        </p:nvPicPr>
        <p:blipFill>
          <a:blip r:embed="rId4"/>
          <a:stretch>
            <a:fillRect/>
          </a:stretch>
        </p:blipFill>
        <p:spPr>
          <a:xfrm>
            <a:off x="5091016" y="542487"/>
            <a:ext cx="3744416" cy="34183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a:extLst>
              <a:ext uri="{FF2B5EF4-FFF2-40B4-BE49-F238E27FC236}">
                <a16:creationId xmlns="" xmlns:a16="http://schemas.microsoft.com/office/drawing/2014/main" id="{7B352AFC-3A15-4145-9D75-31644F29C368}"/>
              </a:ext>
            </a:extLst>
          </p:cNvPr>
          <p:cNvPicPr>
            <a:picLocks noChangeAspect="1"/>
          </p:cNvPicPr>
          <p:nvPr/>
        </p:nvPicPr>
        <p:blipFill>
          <a:blip r:embed="rId5"/>
          <a:stretch>
            <a:fillRect/>
          </a:stretch>
        </p:blipFill>
        <p:spPr>
          <a:xfrm>
            <a:off x="419793" y="674678"/>
            <a:ext cx="4152207" cy="28092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a:extLst>
              <a:ext uri="{FF2B5EF4-FFF2-40B4-BE49-F238E27FC236}">
                <a16:creationId xmlns="" xmlns:a16="http://schemas.microsoft.com/office/drawing/2014/main" id="{F3452E8F-8E97-4B88-AEEA-13D558CB4159}"/>
              </a:ext>
            </a:extLst>
          </p:cNvPr>
          <p:cNvPicPr>
            <a:picLocks noChangeAspect="1"/>
          </p:cNvPicPr>
          <p:nvPr/>
        </p:nvPicPr>
        <p:blipFill>
          <a:blip r:embed="rId6"/>
          <a:stretch>
            <a:fillRect/>
          </a:stretch>
        </p:blipFill>
        <p:spPr>
          <a:xfrm>
            <a:off x="683568" y="3598026"/>
            <a:ext cx="2952328" cy="30427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14318444"/>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D490AE9-9B83-4623-9969-BAD103DAB977}"/>
              </a:ext>
            </a:extLst>
          </p:cNvPr>
          <p:cNvSpPr>
            <a:spLocks noGrp="1"/>
          </p:cNvSpPr>
          <p:nvPr>
            <p:ph type="title"/>
          </p:nvPr>
        </p:nvSpPr>
        <p:spPr>
          <a:xfrm>
            <a:off x="179512" y="-459431"/>
            <a:ext cx="8278688" cy="6563072"/>
          </a:xfrm>
        </p:spPr>
        <p:txBody>
          <a:bodyPr/>
          <a:lstStyle/>
          <a:p>
            <a:pPr algn="l"/>
            <a:r>
              <a:rPr lang="ru-RU" sz="1600" dirty="0">
                <a:solidFill>
                  <a:schemeClr val="tx1"/>
                </a:solidFill>
              </a:rPr>
              <a:t>Воспитанники старшего </a:t>
            </a:r>
            <a:br>
              <a:rPr lang="ru-RU" sz="1600" dirty="0">
                <a:solidFill>
                  <a:schemeClr val="tx1"/>
                </a:solidFill>
              </a:rPr>
            </a:br>
            <a:r>
              <a:rPr lang="ru-RU" sz="1600" dirty="0">
                <a:solidFill>
                  <a:schemeClr val="tx1"/>
                </a:solidFill>
              </a:rPr>
              <a:t>дошкольного  возраста </a:t>
            </a:r>
            <a:br>
              <a:rPr lang="ru-RU" sz="1600" dirty="0">
                <a:solidFill>
                  <a:schemeClr val="tx1"/>
                </a:solidFill>
              </a:rPr>
            </a:br>
            <a:r>
              <a:rPr lang="ru-RU" sz="1600" dirty="0">
                <a:solidFill>
                  <a:schemeClr val="tx1"/>
                </a:solidFill>
              </a:rPr>
              <a:t>определяют</a:t>
            </a:r>
            <a:br>
              <a:rPr lang="ru-RU" sz="1600" dirty="0">
                <a:solidFill>
                  <a:schemeClr val="tx1"/>
                </a:solidFill>
              </a:rPr>
            </a:br>
            <a:r>
              <a:rPr lang="ru-RU" sz="1600" dirty="0">
                <a:solidFill>
                  <a:schemeClr val="tx1"/>
                </a:solidFill>
              </a:rPr>
              <a:t>звуки в слове по порядку и </a:t>
            </a:r>
            <a:br>
              <a:rPr lang="ru-RU" sz="1600" dirty="0">
                <a:solidFill>
                  <a:schemeClr val="tx1"/>
                </a:solidFill>
              </a:rPr>
            </a:br>
            <a:r>
              <a:rPr lang="ru-RU" sz="1600" dirty="0">
                <a:solidFill>
                  <a:schemeClr val="tx1"/>
                </a:solidFill>
              </a:rPr>
              <a:t>их характеристику: гласный-</a:t>
            </a:r>
            <a:br>
              <a:rPr lang="ru-RU" sz="1600" dirty="0">
                <a:solidFill>
                  <a:schemeClr val="tx1"/>
                </a:solidFill>
              </a:rPr>
            </a:br>
            <a:r>
              <a:rPr lang="ru-RU" sz="1600" dirty="0">
                <a:solidFill>
                  <a:schemeClr val="tx1"/>
                </a:solidFill>
              </a:rPr>
              <a:t>согласный, твердый-мягкий,</a:t>
            </a:r>
            <a:br>
              <a:rPr lang="ru-RU" sz="1600" dirty="0">
                <a:solidFill>
                  <a:schemeClr val="tx1"/>
                </a:solidFill>
              </a:rPr>
            </a:br>
            <a:r>
              <a:rPr lang="ru-RU" sz="1600" dirty="0">
                <a:solidFill>
                  <a:schemeClr val="tx1"/>
                </a:solidFill>
              </a:rPr>
              <a:t>звонкий-глухой; каким цветом </a:t>
            </a:r>
            <a:br>
              <a:rPr lang="ru-RU" sz="1600" dirty="0">
                <a:solidFill>
                  <a:schemeClr val="tx1"/>
                </a:solidFill>
              </a:rPr>
            </a:br>
            <a:r>
              <a:rPr lang="ru-RU" sz="1600" dirty="0">
                <a:solidFill>
                  <a:schemeClr val="tx1"/>
                </a:solidFill>
              </a:rPr>
              <a:t>обозначается:</a:t>
            </a:r>
            <a:br>
              <a:rPr lang="ru-RU" sz="1600" dirty="0">
                <a:solidFill>
                  <a:schemeClr val="tx1"/>
                </a:solidFill>
              </a:rPr>
            </a:br>
            <a:r>
              <a:rPr lang="ru-RU" sz="1600" dirty="0">
                <a:solidFill>
                  <a:schemeClr val="tx1"/>
                </a:solidFill>
              </a:rPr>
              <a:t> твердые согласные-</a:t>
            </a:r>
            <a:br>
              <a:rPr lang="ru-RU" sz="1600" dirty="0">
                <a:solidFill>
                  <a:schemeClr val="tx1"/>
                </a:solidFill>
              </a:rPr>
            </a:br>
            <a:r>
              <a:rPr lang="ru-RU" sz="1600" dirty="0">
                <a:solidFill>
                  <a:schemeClr val="tx1"/>
                </a:solidFill>
              </a:rPr>
              <a:t>- синим цветом, </a:t>
            </a:r>
            <a:br>
              <a:rPr lang="ru-RU" sz="1600" dirty="0">
                <a:solidFill>
                  <a:schemeClr val="tx1"/>
                </a:solidFill>
              </a:rPr>
            </a:br>
            <a:r>
              <a:rPr lang="ru-RU" sz="1600" dirty="0">
                <a:solidFill>
                  <a:schemeClr val="tx1"/>
                </a:solidFill>
              </a:rPr>
              <a:t>мягкие согласные- зеленым,</a:t>
            </a:r>
            <a:br>
              <a:rPr lang="ru-RU" sz="1600" dirty="0">
                <a:solidFill>
                  <a:schemeClr val="tx1"/>
                </a:solidFill>
              </a:rPr>
            </a:br>
            <a:r>
              <a:rPr lang="ru-RU" sz="1600" dirty="0">
                <a:solidFill>
                  <a:schemeClr val="tx1"/>
                </a:solidFill>
              </a:rPr>
              <a:t>гласные – красным цветом.</a:t>
            </a:r>
            <a:br>
              <a:rPr lang="ru-RU" sz="1600" dirty="0">
                <a:solidFill>
                  <a:schemeClr val="tx1"/>
                </a:solidFill>
              </a:rPr>
            </a:br>
            <a:r>
              <a:rPr lang="ru-RU" sz="2400" dirty="0">
                <a:solidFill>
                  <a:schemeClr val="tx1"/>
                </a:solidFill>
              </a:rPr>
              <a:t/>
            </a:r>
            <a:br>
              <a:rPr lang="ru-RU" sz="2400" dirty="0">
                <a:solidFill>
                  <a:schemeClr val="tx1"/>
                </a:solidFill>
              </a:rPr>
            </a:br>
            <a:r>
              <a:rPr lang="ru-RU" sz="2400" dirty="0">
                <a:solidFill>
                  <a:schemeClr val="tx1"/>
                </a:solidFill>
              </a:rPr>
              <a:t/>
            </a:r>
            <a:br>
              <a:rPr lang="ru-RU" sz="2400" dirty="0">
                <a:solidFill>
                  <a:schemeClr val="tx1"/>
                </a:solidFill>
              </a:rPr>
            </a:br>
            <a:r>
              <a:rPr lang="ru-RU" sz="2400" dirty="0">
                <a:solidFill>
                  <a:schemeClr val="tx1"/>
                </a:solidFill>
              </a:rPr>
              <a:t/>
            </a:r>
            <a:br>
              <a:rPr lang="ru-RU" sz="2400" dirty="0">
                <a:solidFill>
                  <a:schemeClr val="tx1"/>
                </a:solidFill>
              </a:rPr>
            </a:br>
            <a:r>
              <a:rPr lang="ru-RU" sz="2400" dirty="0">
                <a:solidFill>
                  <a:schemeClr val="tx1"/>
                </a:solidFill>
              </a:rPr>
              <a:t/>
            </a:r>
            <a:br>
              <a:rPr lang="ru-RU" sz="2400" dirty="0">
                <a:solidFill>
                  <a:schemeClr val="tx1"/>
                </a:solidFill>
              </a:rPr>
            </a:br>
            <a:endParaRPr lang="ru-RU" sz="2400" dirty="0">
              <a:solidFill>
                <a:schemeClr val="tx1"/>
              </a:solidFill>
            </a:endParaRPr>
          </a:p>
        </p:txBody>
      </p:sp>
      <p:pic>
        <p:nvPicPr>
          <p:cNvPr id="45058" name="Picture 2">
            <a:extLst>
              <a:ext uri="{FF2B5EF4-FFF2-40B4-BE49-F238E27FC236}">
                <a16:creationId xmlns="" xmlns:a16="http://schemas.microsoft.com/office/drawing/2014/main" id="{40310C3C-A06F-4F21-A9A7-B10460FA34F6}"/>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173464"/>
            <a:ext cx="2232248" cy="31693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a:extLst>
              <a:ext uri="{FF2B5EF4-FFF2-40B4-BE49-F238E27FC236}">
                <a16:creationId xmlns="" xmlns:a16="http://schemas.microsoft.com/office/drawing/2014/main" id="{C0A8AF97-FEC2-4B70-8912-C7BD30DBED6D}"/>
              </a:ext>
            </a:extLst>
          </p:cNvPr>
          <p:cNvPicPr>
            <a:picLocks noChangeAspect="1"/>
          </p:cNvPicPr>
          <p:nvPr/>
        </p:nvPicPr>
        <p:blipFill>
          <a:blip r:embed="rId3"/>
          <a:stretch>
            <a:fillRect/>
          </a:stretch>
        </p:blipFill>
        <p:spPr>
          <a:xfrm>
            <a:off x="3851920" y="3582735"/>
            <a:ext cx="4751412" cy="29492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Рисунок 3">
            <a:extLst>
              <a:ext uri="{FF2B5EF4-FFF2-40B4-BE49-F238E27FC236}">
                <a16:creationId xmlns="" xmlns:a16="http://schemas.microsoft.com/office/drawing/2014/main" id="{702BED75-C2E1-45DF-B90C-B6142F7350A9}"/>
              </a:ext>
            </a:extLst>
          </p:cNvPr>
          <p:cNvPicPr>
            <a:picLocks noChangeAspect="1"/>
          </p:cNvPicPr>
          <p:nvPr/>
        </p:nvPicPr>
        <p:blipFill>
          <a:blip r:embed="rId4"/>
          <a:stretch>
            <a:fillRect/>
          </a:stretch>
        </p:blipFill>
        <p:spPr>
          <a:xfrm>
            <a:off x="540668" y="3717032"/>
            <a:ext cx="2591171" cy="27856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a:extLst>
              <a:ext uri="{FF2B5EF4-FFF2-40B4-BE49-F238E27FC236}">
                <a16:creationId xmlns="" xmlns:a16="http://schemas.microsoft.com/office/drawing/2014/main" id="{D39D1231-39EC-43B0-A9B2-5D7FACD1C993}"/>
              </a:ext>
            </a:extLst>
          </p:cNvPr>
          <p:cNvPicPr>
            <a:picLocks noChangeAspect="1"/>
          </p:cNvPicPr>
          <p:nvPr/>
        </p:nvPicPr>
        <p:blipFill>
          <a:blip r:embed="rId5"/>
          <a:stretch>
            <a:fillRect/>
          </a:stretch>
        </p:blipFill>
        <p:spPr>
          <a:xfrm>
            <a:off x="3001802" y="524522"/>
            <a:ext cx="3369282" cy="27849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8330248"/>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650F40C-26B5-494B-AA0F-F66659F7E018}"/>
              </a:ext>
            </a:extLst>
          </p:cNvPr>
          <p:cNvSpPr>
            <a:spLocks noGrp="1"/>
          </p:cNvSpPr>
          <p:nvPr>
            <p:ph type="title"/>
          </p:nvPr>
        </p:nvSpPr>
        <p:spPr/>
        <p:txBody>
          <a:bodyPr/>
          <a:lstStyle/>
          <a:p>
            <a:r>
              <a:rPr lang="ru-RU" sz="3600" dirty="0"/>
              <a:t>Делим слова на слоги и </a:t>
            </a:r>
            <a:br>
              <a:rPr lang="ru-RU" sz="3600" dirty="0"/>
            </a:br>
            <a:r>
              <a:rPr lang="ru-RU" sz="3600" dirty="0"/>
              <a:t>определяем их количество</a:t>
            </a:r>
          </a:p>
        </p:txBody>
      </p:sp>
      <p:pic>
        <p:nvPicPr>
          <p:cNvPr id="4" name="Picture 2">
            <a:extLst>
              <a:ext uri="{FF2B5EF4-FFF2-40B4-BE49-F238E27FC236}">
                <a16:creationId xmlns="" xmlns:a16="http://schemas.microsoft.com/office/drawing/2014/main" id="{0CD0BAFA-6205-4577-ABF4-0144F0D406A7}"/>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11222" y="1988840"/>
            <a:ext cx="3140652" cy="288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2" descr="C:\Users\Детский сад 1\Desktop\фото нейро - копия\8b667b77-7932-4792-b246-b515556f01c5.jpg">
            <a:extLst>
              <a:ext uri="{FF2B5EF4-FFF2-40B4-BE49-F238E27FC236}">
                <a16:creationId xmlns="" xmlns:a16="http://schemas.microsoft.com/office/drawing/2014/main" id="{6DC13551-4810-4495-A52E-3AEEAFCF4E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7" y="2215073"/>
            <a:ext cx="4320481" cy="40324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78173863"/>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B73C9E9-FBA6-4121-8ECA-828A9CC78F38}"/>
              </a:ext>
            </a:extLst>
          </p:cNvPr>
          <p:cNvSpPr>
            <a:spLocks noGrp="1"/>
          </p:cNvSpPr>
          <p:nvPr>
            <p:ph type="title"/>
          </p:nvPr>
        </p:nvSpPr>
        <p:spPr>
          <a:xfrm>
            <a:off x="685800" y="332656"/>
            <a:ext cx="7772400" cy="936104"/>
          </a:xfrm>
        </p:spPr>
        <p:txBody>
          <a:bodyPr/>
          <a:lstStyle/>
          <a:p>
            <a:r>
              <a:rPr lang="ru-RU" sz="3600" dirty="0"/>
              <a:t>Составляем схему предложений</a:t>
            </a:r>
          </a:p>
        </p:txBody>
      </p:sp>
      <p:pic>
        <p:nvPicPr>
          <p:cNvPr id="5" name="Объект 4">
            <a:extLst>
              <a:ext uri="{FF2B5EF4-FFF2-40B4-BE49-F238E27FC236}">
                <a16:creationId xmlns="" xmlns:a16="http://schemas.microsoft.com/office/drawing/2014/main" id="{2C162902-8CAE-4B8F-A89A-6C62D2E8EF9F}"/>
              </a:ext>
            </a:extLst>
          </p:cNvPr>
          <p:cNvPicPr>
            <a:picLocks noGrp="1" noChangeAspect="1"/>
          </p:cNvPicPr>
          <p:nvPr>
            <p:ph idx="1"/>
          </p:nvPr>
        </p:nvPicPr>
        <p:blipFill>
          <a:blip r:embed="rId2"/>
          <a:stretch>
            <a:fillRect/>
          </a:stretch>
        </p:blipFill>
        <p:spPr>
          <a:xfrm>
            <a:off x="539552" y="1873627"/>
            <a:ext cx="4608512" cy="31107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a:extLst>
              <a:ext uri="{FF2B5EF4-FFF2-40B4-BE49-F238E27FC236}">
                <a16:creationId xmlns="" xmlns:a16="http://schemas.microsoft.com/office/drawing/2014/main" id="{17EB2D27-0A13-46A2-BB24-77614558461E}"/>
              </a:ext>
            </a:extLst>
          </p:cNvPr>
          <p:cNvPicPr>
            <a:picLocks noChangeAspect="1"/>
          </p:cNvPicPr>
          <p:nvPr/>
        </p:nvPicPr>
        <p:blipFill>
          <a:blip r:embed="rId3"/>
          <a:stretch>
            <a:fillRect/>
          </a:stretch>
        </p:blipFill>
        <p:spPr>
          <a:xfrm>
            <a:off x="5432307" y="1772816"/>
            <a:ext cx="3328704" cy="39690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97034674"/>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7384F0F-82EF-46CD-9D83-EAC01BE72655}"/>
              </a:ext>
            </a:extLst>
          </p:cNvPr>
          <p:cNvSpPr>
            <a:spLocks noGrp="1"/>
          </p:cNvSpPr>
          <p:nvPr>
            <p:ph type="title"/>
          </p:nvPr>
        </p:nvSpPr>
        <p:spPr>
          <a:xfrm>
            <a:off x="685800" y="260648"/>
            <a:ext cx="7772400" cy="675874"/>
          </a:xfrm>
        </p:spPr>
        <p:txBody>
          <a:bodyPr/>
          <a:lstStyle/>
          <a:p>
            <a:pPr algn="l"/>
            <a:r>
              <a:rPr lang="ru-RU" sz="1600" dirty="0">
                <a:solidFill>
                  <a:schemeClr val="tx1"/>
                </a:solidFill>
              </a:rPr>
              <a:t>Воспитанники  владеют звуковой схемой слова! Определяют последовательность прямоугольников-символов,</a:t>
            </a:r>
            <a:br>
              <a:rPr lang="ru-RU" sz="1600" dirty="0">
                <a:solidFill>
                  <a:schemeClr val="tx1"/>
                </a:solidFill>
              </a:rPr>
            </a:br>
            <a:r>
              <a:rPr lang="ru-RU" sz="1600" dirty="0">
                <a:solidFill>
                  <a:schemeClr val="tx1"/>
                </a:solidFill>
              </a:rPr>
              <a:t>выложенных в том порядке, что и звуки в слове.</a:t>
            </a:r>
          </a:p>
        </p:txBody>
      </p:sp>
      <p:pic>
        <p:nvPicPr>
          <p:cNvPr id="17410" name="Picture 2">
            <a:extLst>
              <a:ext uri="{FF2B5EF4-FFF2-40B4-BE49-F238E27FC236}">
                <a16:creationId xmlns="" xmlns:a16="http://schemas.microsoft.com/office/drawing/2014/main" id="{1D9FFB23-B398-493D-AA19-AC405A00B1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4086564"/>
            <a:ext cx="1944217" cy="25374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a:extLst>
              <a:ext uri="{FF2B5EF4-FFF2-40B4-BE49-F238E27FC236}">
                <a16:creationId xmlns="" xmlns:a16="http://schemas.microsoft.com/office/drawing/2014/main" id="{017253DE-5870-477A-8D3C-FAA58F3901D8}"/>
              </a:ext>
            </a:extLst>
          </p:cNvPr>
          <p:cNvPicPr>
            <a:picLocks noChangeAspect="1"/>
          </p:cNvPicPr>
          <p:nvPr/>
        </p:nvPicPr>
        <p:blipFill>
          <a:blip r:embed="rId3"/>
          <a:stretch>
            <a:fillRect/>
          </a:stretch>
        </p:blipFill>
        <p:spPr>
          <a:xfrm>
            <a:off x="2742360" y="1012963"/>
            <a:ext cx="2063392" cy="24020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Объект 7">
            <a:extLst>
              <a:ext uri="{FF2B5EF4-FFF2-40B4-BE49-F238E27FC236}">
                <a16:creationId xmlns="" xmlns:a16="http://schemas.microsoft.com/office/drawing/2014/main" id="{6959F831-AD4B-46B6-996F-F545201DBCCE}"/>
              </a:ext>
            </a:extLst>
          </p:cNvPr>
          <p:cNvSpPr>
            <a:spLocks noGrp="1"/>
          </p:cNvSpPr>
          <p:nvPr>
            <p:ph idx="1"/>
          </p:nvPr>
        </p:nvSpPr>
        <p:spPr>
          <a:xfrm>
            <a:off x="685800" y="1674517"/>
            <a:ext cx="7772400" cy="4421483"/>
          </a:xfrm>
        </p:spPr>
        <p:txBody>
          <a:bodyPr/>
          <a:lstStyle/>
          <a:p>
            <a:r>
              <a:rPr lang="ru-RU" dirty="0"/>
              <a:t>.</a:t>
            </a:r>
          </a:p>
        </p:txBody>
      </p:sp>
      <p:pic>
        <p:nvPicPr>
          <p:cNvPr id="10" name="Рисунок 9">
            <a:extLst>
              <a:ext uri="{FF2B5EF4-FFF2-40B4-BE49-F238E27FC236}">
                <a16:creationId xmlns="" xmlns:a16="http://schemas.microsoft.com/office/drawing/2014/main" id="{C5BA8E0A-B091-4B0B-9F1E-DA06BB4AE68A}"/>
              </a:ext>
            </a:extLst>
          </p:cNvPr>
          <p:cNvPicPr>
            <a:picLocks noChangeAspect="1"/>
          </p:cNvPicPr>
          <p:nvPr/>
        </p:nvPicPr>
        <p:blipFill>
          <a:blip r:embed="rId4"/>
          <a:stretch>
            <a:fillRect/>
          </a:stretch>
        </p:blipFill>
        <p:spPr>
          <a:xfrm>
            <a:off x="5967738" y="3687579"/>
            <a:ext cx="2759267" cy="27447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Рисунок 10">
            <a:extLst>
              <a:ext uri="{FF2B5EF4-FFF2-40B4-BE49-F238E27FC236}">
                <a16:creationId xmlns="" xmlns:a16="http://schemas.microsoft.com/office/drawing/2014/main" id="{66DC598F-6F67-4324-9288-0E78681E383F}"/>
              </a:ext>
            </a:extLst>
          </p:cNvPr>
          <p:cNvPicPr>
            <a:picLocks noChangeAspect="1"/>
          </p:cNvPicPr>
          <p:nvPr/>
        </p:nvPicPr>
        <p:blipFill>
          <a:blip r:embed="rId5"/>
          <a:stretch>
            <a:fillRect/>
          </a:stretch>
        </p:blipFill>
        <p:spPr>
          <a:xfrm>
            <a:off x="5220072" y="701205"/>
            <a:ext cx="3834716" cy="26500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Рисунок 11">
            <a:extLst>
              <a:ext uri="{FF2B5EF4-FFF2-40B4-BE49-F238E27FC236}">
                <a16:creationId xmlns="" xmlns:a16="http://schemas.microsoft.com/office/drawing/2014/main" id="{FC3F3B3E-837F-49AF-8056-F49D5C7ADC79}"/>
              </a:ext>
            </a:extLst>
          </p:cNvPr>
          <p:cNvPicPr>
            <a:picLocks noChangeAspect="1"/>
          </p:cNvPicPr>
          <p:nvPr/>
        </p:nvPicPr>
        <p:blipFill>
          <a:blip r:embed="rId6"/>
          <a:stretch>
            <a:fillRect/>
          </a:stretch>
        </p:blipFill>
        <p:spPr>
          <a:xfrm>
            <a:off x="3021063" y="3522572"/>
            <a:ext cx="2300391" cy="30747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Рисунок 12">
            <a:extLst>
              <a:ext uri="{FF2B5EF4-FFF2-40B4-BE49-F238E27FC236}">
                <a16:creationId xmlns="" xmlns:a16="http://schemas.microsoft.com/office/drawing/2014/main" id="{2ECF53C9-848F-47E9-A599-078B9C5D56C0}"/>
              </a:ext>
            </a:extLst>
          </p:cNvPr>
          <p:cNvPicPr>
            <a:picLocks noChangeAspect="1"/>
          </p:cNvPicPr>
          <p:nvPr/>
        </p:nvPicPr>
        <p:blipFill>
          <a:blip r:embed="rId7"/>
          <a:stretch>
            <a:fillRect/>
          </a:stretch>
        </p:blipFill>
        <p:spPr>
          <a:xfrm>
            <a:off x="341858" y="1173165"/>
            <a:ext cx="2063392" cy="27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64038822"/>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4137" y="260648"/>
            <a:ext cx="6876050" cy="1754326"/>
          </a:xfrm>
          <a:prstGeom prst="rect">
            <a:avLst/>
          </a:prstGeom>
          <a:noFill/>
        </p:spPr>
        <p:txBody>
          <a:bodyPr wrap="none" lIns="91440" tIns="45720" rIns="91440" bIns="45720">
            <a:spAutoFit/>
          </a:bodyPr>
          <a:lstStyle/>
          <a:p>
            <a:pPr algn="ctr"/>
            <a:r>
              <a:rPr lang="ru-RU" sz="5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Интерактивные</a:t>
            </a:r>
          </a:p>
          <a:p>
            <a:pPr algn="ctr"/>
            <a:r>
              <a:rPr lang="ru-RU" sz="5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дидактические игры</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pic>
        <p:nvPicPr>
          <p:cNvPr id="3" name="Рисунок 2"/>
          <p:cNvPicPr/>
          <p:nvPr/>
        </p:nvPicPr>
        <p:blipFill>
          <a:blip r:embed="rId3">
            <a:extLst>
              <a:ext uri="{28A0092B-C50C-407E-A947-70E740481C1C}">
                <a14:useLocalDpi xmlns:a14="http://schemas.microsoft.com/office/drawing/2010/main" val="0"/>
              </a:ext>
            </a:extLst>
          </a:blip>
          <a:srcRect/>
          <a:stretch>
            <a:fillRect/>
          </a:stretch>
        </p:blipFill>
        <p:spPr bwMode="auto">
          <a:xfrm>
            <a:off x="683568" y="2022348"/>
            <a:ext cx="2808312" cy="2303641"/>
          </a:xfrm>
          <a:prstGeom prst="rect">
            <a:avLst/>
          </a:prstGeom>
          <a:noFill/>
        </p:spPr>
      </p:pic>
      <p:graphicFrame>
        <p:nvGraphicFramePr>
          <p:cNvPr id="7" name="Объект 6"/>
          <p:cNvGraphicFramePr>
            <a:graphicFrameLocks noChangeAspect="1"/>
          </p:cNvGraphicFramePr>
          <p:nvPr>
            <p:extLst>
              <p:ext uri="{D42A27DB-BD31-4B8C-83A1-F6EECF244321}">
                <p14:modId xmlns:p14="http://schemas.microsoft.com/office/powerpoint/2010/main" val="715379005"/>
              </p:ext>
            </p:extLst>
          </p:nvPr>
        </p:nvGraphicFramePr>
        <p:xfrm>
          <a:off x="1547664" y="4509120"/>
          <a:ext cx="2952328" cy="2213990"/>
        </p:xfrm>
        <a:graphic>
          <a:graphicData uri="http://schemas.openxmlformats.org/presentationml/2006/ole">
            <mc:AlternateContent xmlns:mc="http://schemas.openxmlformats.org/markup-compatibility/2006">
              <mc:Choice xmlns:v="urn:schemas-microsoft-com:vml" Requires="v">
                <p:oleObj spid="_x0000_s27785" name="Презентация" r:id="rId4" imgW="4570541" imgH="3427323" progId="PowerPoint.Show.12">
                  <p:embed/>
                </p:oleObj>
              </mc:Choice>
              <mc:Fallback>
                <p:oleObj name="Презентация" r:id="rId4" imgW="4570541" imgH="3427323" progId="PowerPoint.Show.12">
                  <p:embed/>
                  <p:pic>
                    <p:nvPicPr>
                      <p:cNvPr id="0" name=""/>
                      <p:cNvPicPr/>
                      <p:nvPr/>
                    </p:nvPicPr>
                    <p:blipFill>
                      <a:blip r:embed="rId5"/>
                      <a:stretch>
                        <a:fillRect/>
                      </a:stretch>
                    </p:blipFill>
                    <p:spPr>
                      <a:xfrm>
                        <a:off x="1547664" y="4509120"/>
                        <a:ext cx="2952328" cy="2213990"/>
                      </a:xfrm>
                      <a:prstGeom prst="rect">
                        <a:avLst/>
                      </a:prstGeom>
                    </p:spPr>
                  </p:pic>
                </p:oleObj>
              </mc:Fallback>
            </mc:AlternateContent>
          </a:graphicData>
        </a:graphic>
      </p:graphicFrame>
      <p:graphicFrame>
        <p:nvGraphicFramePr>
          <p:cNvPr id="8" name="Объект 7"/>
          <p:cNvGraphicFramePr>
            <a:graphicFrameLocks noChangeAspect="1"/>
          </p:cNvGraphicFramePr>
          <p:nvPr>
            <p:extLst>
              <p:ext uri="{D42A27DB-BD31-4B8C-83A1-F6EECF244321}">
                <p14:modId xmlns:p14="http://schemas.microsoft.com/office/powerpoint/2010/main" val="1394514461"/>
              </p:ext>
            </p:extLst>
          </p:nvPr>
        </p:nvGraphicFramePr>
        <p:xfrm>
          <a:off x="5436096" y="4355677"/>
          <a:ext cx="3076501" cy="2307109"/>
        </p:xfrm>
        <a:graphic>
          <a:graphicData uri="http://schemas.openxmlformats.org/presentationml/2006/ole">
            <mc:AlternateContent xmlns:mc="http://schemas.openxmlformats.org/markup-compatibility/2006">
              <mc:Choice xmlns:v="urn:schemas-microsoft-com:vml" Requires="v">
                <p:oleObj spid="_x0000_s27786" name="Презентация" r:id="rId6" imgW="4570541" imgH="3427323" progId="PowerPoint.Show.12">
                  <p:embed/>
                </p:oleObj>
              </mc:Choice>
              <mc:Fallback>
                <p:oleObj name="Презентация" r:id="rId6" imgW="4570541" imgH="3427323" progId="PowerPoint.Show.12">
                  <p:embed/>
                  <p:pic>
                    <p:nvPicPr>
                      <p:cNvPr id="0" name=""/>
                      <p:cNvPicPr/>
                      <p:nvPr/>
                    </p:nvPicPr>
                    <p:blipFill>
                      <a:blip r:embed="rId7"/>
                      <a:stretch>
                        <a:fillRect/>
                      </a:stretch>
                    </p:blipFill>
                    <p:spPr>
                      <a:xfrm>
                        <a:off x="5436096" y="4355677"/>
                        <a:ext cx="3076501" cy="2307109"/>
                      </a:xfrm>
                      <a:prstGeom prst="rect">
                        <a:avLst/>
                      </a:prstGeom>
                    </p:spPr>
                  </p:pic>
                </p:oleObj>
              </mc:Fallback>
            </mc:AlternateContent>
          </a:graphicData>
        </a:graphic>
      </p:graphicFrame>
      <p:graphicFrame>
        <p:nvGraphicFramePr>
          <p:cNvPr id="9" name="Объект 8"/>
          <p:cNvGraphicFramePr>
            <a:graphicFrameLocks noChangeAspect="1"/>
          </p:cNvGraphicFramePr>
          <p:nvPr>
            <p:extLst>
              <p:ext uri="{D42A27DB-BD31-4B8C-83A1-F6EECF244321}">
                <p14:modId xmlns:p14="http://schemas.microsoft.com/office/powerpoint/2010/main" val="182378779"/>
              </p:ext>
            </p:extLst>
          </p:nvPr>
        </p:nvGraphicFramePr>
        <p:xfrm>
          <a:off x="4788024" y="2022348"/>
          <a:ext cx="3384376" cy="2017377"/>
        </p:xfrm>
        <a:graphic>
          <a:graphicData uri="http://schemas.openxmlformats.org/presentationml/2006/ole">
            <mc:AlternateContent xmlns:mc="http://schemas.openxmlformats.org/markup-compatibility/2006">
              <mc:Choice xmlns:v="urn:schemas-microsoft-com:vml" Requires="v">
                <p:oleObj spid="_x0000_s27787" name="Презентация" r:id="rId8" imgW="6094535" imgH="3427323" progId="PowerPoint.Show.12">
                  <p:embed/>
                </p:oleObj>
              </mc:Choice>
              <mc:Fallback>
                <p:oleObj name="Презентация" r:id="rId8" imgW="6094535" imgH="3427323" progId="PowerPoint.Show.12">
                  <p:embed/>
                  <p:pic>
                    <p:nvPicPr>
                      <p:cNvPr id="0" name=""/>
                      <p:cNvPicPr/>
                      <p:nvPr/>
                    </p:nvPicPr>
                    <p:blipFill>
                      <a:blip r:embed="rId9"/>
                      <a:stretch>
                        <a:fillRect/>
                      </a:stretch>
                    </p:blipFill>
                    <p:spPr>
                      <a:xfrm>
                        <a:off x="4788024" y="2022348"/>
                        <a:ext cx="3384376" cy="2017377"/>
                      </a:xfrm>
                      <a:prstGeom prst="rect">
                        <a:avLst/>
                      </a:prstGeom>
                    </p:spPr>
                  </p:pic>
                </p:oleObj>
              </mc:Fallback>
            </mc:AlternateContent>
          </a:graphicData>
        </a:graphic>
      </p:graphicFrame>
    </p:spTree>
    <p:extLst>
      <p:ext uri="{BB962C8B-B14F-4D97-AF65-F5344CB8AC3E}">
        <p14:creationId xmlns:p14="http://schemas.microsoft.com/office/powerpoint/2010/main" val="1820984929"/>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2772D17-1E4F-4DEE-B804-6B0BE8762D88}"/>
              </a:ext>
            </a:extLst>
          </p:cNvPr>
          <p:cNvSpPr>
            <a:spLocks noGrp="1"/>
          </p:cNvSpPr>
          <p:nvPr>
            <p:ph type="title"/>
          </p:nvPr>
        </p:nvSpPr>
        <p:spPr/>
        <p:txBody>
          <a:bodyPr/>
          <a:lstStyle/>
          <a:p>
            <a:r>
              <a:rPr lang="ru-RU" sz="3600" dirty="0" smtClean="0">
                <a:solidFill>
                  <a:schemeClr val="accent6">
                    <a:lumMod val="50000"/>
                    <a:lumOff val="50000"/>
                  </a:schemeClr>
                </a:solidFill>
              </a:rPr>
              <a:t>Программно-методическое  обеспечение коррекционной работе </a:t>
            </a:r>
            <a:endParaRPr lang="ru-RU" sz="3600" dirty="0">
              <a:solidFill>
                <a:schemeClr val="accent6">
                  <a:lumMod val="50000"/>
                  <a:lumOff val="50000"/>
                </a:schemeClr>
              </a:solidFill>
            </a:endParaRPr>
          </a:p>
        </p:txBody>
      </p:sp>
      <p:sp>
        <p:nvSpPr>
          <p:cNvPr id="3" name="Объект 2">
            <a:extLst>
              <a:ext uri="{FF2B5EF4-FFF2-40B4-BE49-F238E27FC236}">
                <a16:creationId xmlns="" xmlns:a16="http://schemas.microsoft.com/office/drawing/2014/main" id="{5897B80D-F950-40B6-83F0-61BD5087449A}"/>
              </a:ext>
            </a:extLst>
          </p:cNvPr>
          <p:cNvSpPr>
            <a:spLocks noGrp="1"/>
          </p:cNvSpPr>
          <p:nvPr>
            <p:ph idx="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a:ln>
                  <a:noFill/>
                </a:ln>
                <a:effectLst/>
                <a:uLnTx/>
                <a:uFillTx/>
                <a:latin typeface="Times New Roman"/>
                <a:ea typeface="+mn-ea"/>
                <a:cs typeface="+mn-cs"/>
              </a:rPr>
              <a:t>«От рождения до школы». Примерная основная </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общеобразовательная программа дошкольного</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образования / Под редакцией </a:t>
            </a:r>
            <a:r>
              <a:rPr kumimoji="0" lang="ru-RU" sz="1200" b="0" i="0" u="none" strike="noStrike" kern="1200" cap="none" spc="0" normalizeH="0" baseline="0" noProof="0" dirty="0" err="1">
                <a:ln>
                  <a:noFill/>
                </a:ln>
                <a:effectLst/>
                <a:uLnTx/>
                <a:uFillTx/>
                <a:latin typeface="Times New Roman"/>
                <a:ea typeface="+mn-ea"/>
                <a:cs typeface="+mn-cs"/>
              </a:rPr>
              <a:t>Н.Е.Веракса</a:t>
            </a:r>
            <a:r>
              <a:rPr kumimoji="0" lang="ru-RU" sz="1200" b="0" i="0" u="none" strike="noStrike" kern="1200" cap="none" spc="0" normalizeH="0" baseline="0" noProof="0" dirty="0">
                <a:ln>
                  <a:noFill/>
                </a:ln>
                <a:effectLst/>
                <a:uLnTx/>
                <a:uFillTx/>
                <a:latin typeface="Times New Roman"/>
                <a:ea typeface="+mn-ea"/>
                <a:cs typeface="+mn-cs"/>
              </a:rPr>
              <a:t>, </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err="1">
                <a:ln>
                  <a:noFill/>
                </a:ln>
                <a:effectLst/>
                <a:uLnTx/>
                <a:uFillTx/>
                <a:latin typeface="Times New Roman"/>
                <a:ea typeface="+mn-ea"/>
                <a:cs typeface="+mn-cs"/>
              </a:rPr>
              <a:t>Т.С.Комаровой</a:t>
            </a:r>
            <a:r>
              <a:rPr kumimoji="0" lang="ru-RU" sz="12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err="1">
                <a:ln>
                  <a:noFill/>
                </a:ln>
                <a:effectLst/>
                <a:uLnTx/>
                <a:uFillTx/>
                <a:latin typeface="Times New Roman"/>
                <a:ea typeface="+mn-ea"/>
                <a:cs typeface="+mn-cs"/>
              </a:rPr>
              <a:t>М.А.Васильевой</a:t>
            </a:r>
            <a:r>
              <a:rPr kumimoji="0" lang="ru-RU" sz="1200" b="0" i="0" u="none" strike="noStrike" kern="1200" cap="none" spc="0" normalizeH="0" baseline="0" noProof="0" dirty="0">
                <a:ln>
                  <a:noFill/>
                </a:ln>
                <a:effectLst/>
                <a:uLnTx/>
                <a:uFillTx/>
                <a:latin typeface="Times New Roman"/>
                <a:ea typeface="+mn-ea"/>
                <a:cs typeface="+mn-cs"/>
              </a:rPr>
              <a:t>. – М.: МОЗАИКА</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СИНТЕЗ, 2012.)</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Программы дошкольных образовательных учреждений</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комбинированного вида для детей с нарушениями речи </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a:t>
            </a:r>
            <a:r>
              <a:rPr kumimoji="0" lang="ru-RU" sz="1200" b="0" i="0" u="none" strike="noStrike" kern="1200" cap="none" spc="0" normalizeH="0" baseline="0" noProof="0" dirty="0" err="1">
                <a:ln>
                  <a:noFill/>
                </a:ln>
                <a:effectLst/>
                <a:uLnTx/>
                <a:uFillTx/>
                <a:latin typeface="Times New Roman"/>
                <a:ea typeface="+mn-ea"/>
                <a:cs typeface="+mn-cs"/>
              </a:rPr>
              <a:t>Т.Б.Филичева</a:t>
            </a:r>
            <a:r>
              <a:rPr kumimoji="0" lang="ru-RU" sz="12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err="1">
                <a:ln>
                  <a:noFill/>
                </a:ln>
                <a:effectLst/>
                <a:uLnTx/>
                <a:uFillTx/>
                <a:latin typeface="Times New Roman"/>
                <a:ea typeface="+mn-ea"/>
                <a:cs typeface="+mn-cs"/>
              </a:rPr>
              <a:t>Г.В.Чиркина</a:t>
            </a:r>
            <a:r>
              <a:rPr kumimoji="0" lang="ru-RU" sz="12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err="1">
                <a:ln>
                  <a:noFill/>
                </a:ln>
                <a:effectLst/>
                <a:uLnTx/>
                <a:uFillTx/>
                <a:latin typeface="Times New Roman"/>
                <a:ea typeface="+mn-ea"/>
                <a:cs typeface="+mn-cs"/>
              </a:rPr>
              <a:t>Т.В.Туманова</a:t>
            </a:r>
            <a:r>
              <a:rPr kumimoji="0" lang="ru-RU" sz="12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err="1">
                <a:ln>
                  <a:noFill/>
                </a:ln>
                <a:effectLst/>
                <a:uLnTx/>
                <a:uFillTx/>
                <a:latin typeface="Times New Roman"/>
                <a:ea typeface="+mn-ea"/>
                <a:cs typeface="+mn-cs"/>
              </a:rPr>
              <a:t>С.А.Миронова</a:t>
            </a:r>
            <a:endParaRPr kumimoji="0" lang="ru-RU" sz="1200" b="0" i="0" u="none" strike="noStrike" kern="1200" cap="none" spc="0" normalizeH="0" baseline="0" noProof="0" dirty="0">
              <a:ln>
                <a:noFill/>
              </a:ln>
              <a:effectLst/>
              <a:uLnTx/>
              <a:uFillTx/>
              <a:latin typeface="Times New Roman"/>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err="1">
                <a:ln>
                  <a:noFill/>
                </a:ln>
                <a:effectLst/>
                <a:uLnTx/>
                <a:uFillTx/>
                <a:latin typeface="Times New Roman"/>
                <a:ea typeface="+mn-ea"/>
                <a:cs typeface="+mn-cs"/>
              </a:rPr>
              <a:t>А.В.Лагутина</a:t>
            </a:r>
            <a:r>
              <a:rPr kumimoji="0" lang="ru-RU" sz="1200" b="0" i="0" u="none" strike="noStrike" kern="1200" cap="none" spc="0" normalizeH="0" baseline="0" noProof="0" dirty="0">
                <a:ln>
                  <a:noFill/>
                </a:ln>
                <a:effectLst/>
                <a:uLnTx/>
                <a:uFillTx/>
                <a:latin typeface="Times New Roman"/>
                <a:ea typeface="+mn-ea"/>
                <a:cs typeface="+mn-cs"/>
              </a:rPr>
              <a:t>. – М.: Просвещение, 2021г</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Рекомендации к образовательным программам:</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Устранение общего недоразвития речи у детей</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дошкольного возраста: </a:t>
            </a:r>
            <a:r>
              <a:rPr kumimoji="0" lang="ru-RU" sz="1200" b="0" i="0" u="none" strike="noStrike" kern="1200" cap="none" spc="0" normalizeH="0" baseline="0" noProof="0" dirty="0" err="1">
                <a:ln>
                  <a:noFill/>
                </a:ln>
                <a:effectLst/>
                <a:uLnTx/>
                <a:uFillTx/>
                <a:latin typeface="Times New Roman"/>
                <a:ea typeface="+mn-ea"/>
                <a:cs typeface="+mn-cs"/>
              </a:rPr>
              <a:t>практ.пособие</a:t>
            </a:r>
            <a:r>
              <a:rPr kumimoji="0" lang="ru-RU" sz="12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err="1">
                <a:ln>
                  <a:noFill/>
                </a:ln>
                <a:effectLst/>
                <a:uLnTx/>
                <a:uFillTx/>
                <a:latin typeface="Times New Roman"/>
                <a:ea typeface="+mn-ea"/>
                <a:cs typeface="+mn-cs"/>
              </a:rPr>
              <a:t>Т.Б.Филичева</a:t>
            </a:r>
            <a:r>
              <a:rPr kumimoji="0" lang="ru-RU" sz="1200" b="0" i="0" u="none" strike="noStrike" kern="1200" cap="none" spc="0" normalizeH="0" baseline="0" noProof="0" dirty="0">
                <a:ln>
                  <a:noFill/>
                </a:ln>
                <a:effectLst/>
                <a:uLnTx/>
                <a:uFillTx/>
                <a:latin typeface="Times New Roman"/>
                <a:ea typeface="+mn-ea"/>
                <a:cs typeface="+mn-cs"/>
              </a:rPr>
              <a:t>,</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err="1">
                <a:ln>
                  <a:noFill/>
                </a:ln>
                <a:effectLst/>
                <a:uLnTx/>
                <a:uFillTx/>
                <a:latin typeface="Times New Roman"/>
                <a:ea typeface="+mn-ea"/>
                <a:cs typeface="+mn-cs"/>
              </a:rPr>
              <a:t>Г.В.Чиркина</a:t>
            </a:r>
            <a:r>
              <a:rPr kumimoji="0" lang="ru-RU" sz="1200" b="0" i="0" u="none" strike="noStrike" kern="1200" cap="none" spc="0" normalizeH="0" baseline="0" noProof="0" dirty="0">
                <a:ln>
                  <a:noFill/>
                </a:ln>
                <a:effectLst/>
                <a:uLnTx/>
                <a:uFillTx/>
                <a:latin typeface="Times New Roman"/>
                <a:ea typeface="+mn-ea"/>
                <a:cs typeface="+mn-cs"/>
              </a:rPr>
              <a:t>.-М.:АЙРИС ПРЕСС, 2007.</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Воспитание и обучение детей дошкольного возраста</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с общим недоразвитием речи. </a:t>
            </a:r>
          </a:p>
          <a:p>
            <a:pPr marL="0" marR="0" lvl="0" indent="0" defTabSz="914400" rtl="0" eaLnBrk="1" fontAlgn="auto" latinLnBrk="0" hangingPunct="1">
              <a:lnSpc>
                <a:spcPct val="100000"/>
              </a:lnSpc>
              <a:spcBef>
                <a:spcPts val="0"/>
              </a:spcBef>
              <a:spcAft>
                <a:spcPts val="0"/>
              </a:spcAft>
              <a:buClrTx/>
              <a:buSzTx/>
              <a:buFontTx/>
              <a:buNone/>
              <a:tabLst/>
              <a:defRPr/>
            </a:pPr>
            <a:r>
              <a:rPr lang="ru-RU" sz="1200" kern="1200" dirty="0">
                <a:latin typeface="Times New Roman"/>
              </a:rPr>
              <a:t>   </a:t>
            </a:r>
            <a:r>
              <a:rPr kumimoji="0" lang="ru-RU" sz="1200" b="0" i="0" u="none" strike="noStrike" kern="1200" cap="none" spc="0" normalizeH="0" baseline="0" noProof="0" dirty="0">
                <a:ln>
                  <a:noFill/>
                </a:ln>
                <a:effectLst/>
                <a:uLnTx/>
                <a:uFillTx/>
                <a:latin typeface="Times New Roman"/>
                <a:ea typeface="+mn-ea"/>
                <a:cs typeface="+mn-cs"/>
              </a:rPr>
              <a:t>Программно-методические рекомендации / </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err="1">
                <a:ln>
                  <a:noFill/>
                </a:ln>
                <a:effectLst/>
                <a:uLnTx/>
                <a:uFillTx/>
                <a:latin typeface="Times New Roman"/>
                <a:ea typeface="+mn-ea"/>
                <a:cs typeface="+mn-cs"/>
              </a:rPr>
              <a:t>Т.Б.Филичева</a:t>
            </a:r>
            <a:r>
              <a:rPr kumimoji="0" lang="ru-RU" sz="12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err="1">
                <a:ln>
                  <a:noFill/>
                </a:ln>
                <a:effectLst/>
                <a:uLnTx/>
                <a:uFillTx/>
                <a:latin typeface="Times New Roman"/>
                <a:ea typeface="+mn-ea"/>
                <a:cs typeface="+mn-cs"/>
              </a:rPr>
              <a:t>Т.В.Туманова</a:t>
            </a:r>
            <a:r>
              <a:rPr kumimoji="0" lang="ru-RU" sz="1200" b="0" i="0" u="none" strike="noStrike" kern="1200" cap="none" spc="0" normalizeH="0" baseline="0" noProof="0" dirty="0">
                <a:ln>
                  <a:noFill/>
                </a:ln>
                <a:effectLst/>
                <a:uLnTx/>
                <a:uFillTx/>
                <a:latin typeface="Times New Roman"/>
                <a:ea typeface="+mn-ea"/>
                <a:cs typeface="+mn-cs"/>
              </a:rPr>
              <a:t>,</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a:t>
            </a:r>
            <a:r>
              <a:rPr kumimoji="0" lang="ru-RU" sz="1200" b="0" i="0" u="none" strike="noStrike" kern="1200" cap="none" spc="0" normalizeH="0" baseline="0" noProof="0" dirty="0" err="1">
                <a:ln>
                  <a:noFill/>
                </a:ln>
                <a:effectLst/>
                <a:uLnTx/>
                <a:uFillTx/>
                <a:latin typeface="Times New Roman"/>
                <a:ea typeface="+mn-ea"/>
                <a:cs typeface="+mn-cs"/>
              </a:rPr>
              <a:t>Г.В.Чиркина</a:t>
            </a:r>
            <a:r>
              <a:rPr kumimoji="0" lang="ru-RU" sz="1200" b="0" i="0" u="none" strike="noStrike" kern="1200" cap="none" spc="0" normalizeH="0" baseline="0" noProof="0" dirty="0">
                <a:ln>
                  <a:noFill/>
                </a:ln>
                <a:effectLst/>
                <a:uLnTx/>
                <a:uFillTx/>
                <a:latin typeface="Times New Roman"/>
                <a:ea typeface="+mn-ea"/>
                <a:cs typeface="+mn-cs"/>
              </a:rPr>
              <a:t>. – М.: Дрофа, 2010.</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Конспекты логопедических занятий в </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старшей группе / Под редакцией</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О.Н. Лиманская. - М.: ТЦ Сфера, 2019. </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     Конспекты логопедических занятий в подготовительной </a:t>
            </a:r>
          </a:p>
          <a:p>
            <a:pPr marL="0" marR="0" lvl="0" indent="0"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effectLst/>
                <a:uLnTx/>
                <a:uFillTx/>
                <a:latin typeface="Times New Roman"/>
                <a:ea typeface="+mn-ea"/>
                <a:cs typeface="+mn-cs"/>
              </a:rPr>
              <a:t>группе / Под редакцией О.Н. Лиманская. - М.: ТЦ Сфера, 2019.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solidFill>
              <a:effectLst/>
              <a:uLnTx/>
              <a:uFillTx/>
              <a:latin typeface="Times New Roman"/>
              <a:ea typeface="+mn-ea"/>
              <a:cs typeface="+mn-cs"/>
            </a:endParaRPr>
          </a:p>
          <a:p>
            <a:endParaRPr lang="ru-RU" dirty="0"/>
          </a:p>
        </p:txBody>
      </p:sp>
      <p:pic>
        <p:nvPicPr>
          <p:cNvPr id="4" name="Picture 2">
            <a:extLst>
              <a:ext uri="{FF2B5EF4-FFF2-40B4-BE49-F238E27FC236}">
                <a16:creationId xmlns="" xmlns:a16="http://schemas.microsoft.com/office/drawing/2014/main" id="{14001604-528A-423D-9618-4371A14E2FA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096" y="2132856"/>
            <a:ext cx="2887250" cy="42160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47366644"/>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200617"/>
            <a:ext cx="5277997" cy="523220"/>
          </a:xfrm>
          <a:prstGeom prst="rect">
            <a:avLst/>
          </a:prstGeom>
          <a:noFill/>
        </p:spPr>
        <p:txBody>
          <a:bodyPr wrap="square" lIns="91440" tIns="45720" rIns="91440" bIns="45720">
            <a:spAutoFit/>
          </a:bodyPr>
          <a:lstStyle/>
          <a:p>
            <a:r>
              <a:rPr lang="ru-RU" sz="2800" b="1" dirty="0" err="1">
                <a:ln w="900" cmpd="sng">
                  <a:solidFill>
                    <a:schemeClr val="accent1">
                      <a:satMod val="190000"/>
                      <a:alpha val="55000"/>
                    </a:schemeClr>
                  </a:solidFill>
                  <a:prstDash val="solid"/>
                </a:ln>
                <a:solidFill>
                  <a:schemeClr val="bg1">
                    <a:lumMod val="20000"/>
                    <a:lumOff val="80000"/>
                  </a:schemeClr>
                </a:solidFill>
                <a:effectLst>
                  <a:innerShdw blurRad="101600" dist="76200" dir="5400000">
                    <a:schemeClr val="accent1">
                      <a:satMod val="190000"/>
                      <a:tint val="100000"/>
                      <a:alpha val="74000"/>
                    </a:schemeClr>
                  </a:innerShdw>
                </a:effectLst>
              </a:rPr>
              <a:t>Кинезеологические</a:t>
            </a:r>
            <a:r>
              <a:rPr lang="ru-RU" sz="2800" b="1" dirty="0">
                <a:ln w="900" cmpd="sng">
                  <a:solidFill>
                    <a:schemeClr val="accent1">
                      <a:satMod val="190000"/>
                      <a:alpha val="55000"/>
                    </a:schemeClr>
                  </a:solidFill>
                  <a:prstDash val="solid"/>
                </a:ln>
                <a:solidFill>
                  <a:schemeClr val="bg1">
                    <a:lumMod val="20000"/>
                    <a:lumOff val="80000"/>
                  </a:schemeClr>
                </a:solidFill>
                <a:effectLst>
                  <a:innerShdw blurRad="101600" dist="76200" dir="5400000">
                    <a:schemeClr val="accent1">
                      <a:satMod val="190000"/>
                      <a:tint val="100000"/>
                      <a:alpha val="74000"/>
                    </a:schemeClr>
                  </a:innerShdw>
                </a:effectLst>
              </a:rPr>
              <a:t> игры </a:t>
            </a:r>
            <a:endParaRPr lang="ru-RU" sz="3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pic>
        <p:nvPicPr>
          <p:cNvPr id="29698" name="Picture 2" descr="D:\Марина Конкурс — копия\-hoDB7phn6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5583" y="3642835"/>
            <a:ext cx="3036817" cy="29385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E:\Марина Конкурс\d6HaC4yiBI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3707947"/>
            <a:ext cx="2715307" cy="28083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97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23284"/>
            <a:ext cx="3321198" cy="3698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4" name="Picture 2">
            <a:extLst>
              <a:ext uri="{FF2B5EF4-FFF2-40B4-BE49-F238E27FC236}">
                <a16:creationId xmlns="" xmlns:a16="http://schemas.microsoft.com/office/drawing/2014/main" id="{4AF4EBBB-6990-4208-AC5C-347ECD6ADCD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1600" y="836712"/>
            <a:ext cx="4176464" cy="23784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665953869"/>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5AAA38B-2A2C-44AD-9974-AE9AD1B4EB73}"/>
              </a:ext>
            </a:extLst>
          </p:cNvPr>
          <p:cNvSpPr>
            <a:spLocks noGrp="1"/>
          </p:cNvSpPr>
          <p:nvPr>
            <p:ph type="title"/>
          </p:nvPr>
        </p:nvSpPr>
        <p:spPr>
          <a:xfrm>
            <a:off x="231577" y="25704"/>
            <a:ext cx="8226623" cy="1747112"/>
          </a:xfrm>
        </p:spPr>
        <p:txBody>
          <a:bodyPr/>
          <a:lstStyle/>
          <a:p>
            <a:pPr algn="l"/>
            <a:r>
              <a:rPr lang="ru-RU" sz="1800" dirty="0"/>
              <a:t>Мы совсем большие! Умеем книжки разные читать! Школа ждет наших дошколят!</a:t>
            </a:r>
            <a:br>
              <a:rPr lang="ru-RU" sz="1800" dirty="0"/>
            </a:br>
            <a:r>
              <a:rPr lang="ru-RU" sz="1600" dirty="0">
                <a:solidFill>
                  <a:schemeClr val="tx1"/>
                </a:solidFill>
              </a:rPr>
              <a:t>Воспитанники </a:t>
            </a:r>
            <a:br>
              <a:rPr lang="ru-RU" sz="1600" dirty="0">
                <a:solidFill>
                  <a:schemeClr val="tx1"/>
                </a:solidFill>
              </a:rPr>
            </a:br>
            <a:r>
              <a:rPr lang="ru-RU" sz="1600" dirty="0">
                <a:solidFill>
                  <a:schemeClr val="tx1"/>
                </a:solidFill>
              </a:rPr>
              <a:t>подготовительных </a:t>
            </a:r>
            <a:br>
              <a:rPr lang="ru-RU" sz="1600" dirty="0">
                <a:solidFill>
                  <a:schemeClr val="tx1"/>
                </a:solidFill>
              </a:rPr>
            </a:br>
            <a:r>
              <a:rPr lang="ru-RU" sz="1600" dirty="0">
                <a:solidFill>
                  <a:schemeClr val="tx1"/>
                </a:solidFill>
              </a:rPr>
              <a:t>групп владеют</a:t>
            </a:r>
            <a:br>
              <a:rPr lang="ru-RU" sz="1600" dirty="0">
                <a:solidFill>
                  <a:schemeClr val="tx1"/>
                </a:solidFill>
              </a:rPr>
            </a:br>
            <a:r>
              <a:rPr lang="ru-RU" sz="1600" dirty="0" smtClean="0">
                <a:solidFill>
                  <a:schemeClr val="tx1"/>
                </a:solidFill>
              </a:rPr>
              <a:t>навыками </a:t>
            </a:r>
            <a:r>
              <a:rPr lang="ru-RU" sz="1600" dirty="0">
                <a:solidFill>
                  <a:schemeClr val="tx1"/>
                </a:solidFill>
              </a:rPr>
              <a:t>чтения!</a:t>
            </a:r>
          </a:p>
        </p:txBody>
      </p:sp>
      <p:pic>
        <p:nvPicPr>
          <p:cNvPr id="4" name="Picture 2">
            <a:extLst>
              <a:ext uri="{FF2B5EF4-FFF2-40B4-BE49-F238E27FC236}">
                <a16:creationId xmlns="" xmlns:a16="http://schemas.microsoft.com/office/drawing/2014/main" id="{6AD0BFB7-7A94-410A-833B-52CCA94CD1F3}"/>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4480336"/>
            <a:ext cx="2462558" cy="22033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a:extLst>
              <a:ext uri="{FF2B5EF4-FFF2-40B4-BE49-F238E27FC236}">
                <a16:creationId xmlns="" xmlns:a16="http://schemas.microsoft.com/office/drawing/2014/main" id="{465562C1-C989-4A26-96CD-B69BAB15E7D5}"/>
              </a:ext>
            </a:extLst>
          </p:cNvPr>
          <p:cNvPicPr>
            <a:picLocks noChangeAspect="1"/>
          </p:cNvPicPr>
          <p:nvPr/>
        </p:nvPicPr>
        <p:blipFill>
          <a:blip r:embed="rId3"/>
          <a:stretch>
            <a:fillRect/>
          </a:stretch>
        </p:blipFill>
        <p:spPr>
          <a:xfrm>
            <a:off x="5460436" y="546973"/>
            <a:ext cx="3188295" cy="3028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a:extLst>
              <a:ext uri="{FF2B5EF4-FFF2-40B4-BE49-F238E27FC236}">
                <a16:creationId xmlns="" xmlns:a16="http://schemas.microsoft.com/office/drawing/2014/main" id="{52011034-B96D-4F58-9441-A34AA2502057}"/>
              </a:ext>
            </a:extLst>
          </p:cNvPr>
          <p:cNvPicPr>
            <a:picLocks noChangeAspect="1"/>
          </p:cNvPicPr>
          <p:nvPr/>
        </p:nvPicPr>
        <p:blipFill>
          <a:blip r:embed="rId4"/>
          <a:stretch>
            <a:fillRect/>
          </a:stretch>
        </p:blipFill>
        <p:spPr>
          <a:xfrm>
            <a:off x="2987824" y="620621"/>
            <a:ext cx="2155527" cy="28811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a:extLst>
              <a:ext uri="{FF2B5EF4-FFF2-40B4-BE49-F238E27FC236}">
                <a16:creationId xmlns="" xmlns:a16="http://schemas.microsoft.com/office/drawing/2014/main" id="{29C3023D-F2C2-4943-AB12-67EB75046BF1}"/>
              </a:ext>
            </a:extLst>
          </p:cNvPr>
          <p:cNvPicPr>
            <a:picLocks noChangeAspect="1"/>
          </p:cNvPicPr>
          <p:nvPr/>
        </p:nvPicPr>
        <p:blipFill>
          <a:blip r:embed="rId5"/>
          <a:stretch>
            <a:fillRect/>
          </a:stretch>
        </p:blipFill>
        <p:spPr>
          <a:xfrm>
            <a:off x="4181982" y="3783373"/>
            <a:ext cx="4283968" cy="28916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a:extLst>
              <a:ext uri="{FF2B5EF4-FFF2-40B4-BE49-F238E27FC236}">
                <a16:creationId xmlns="" xmlns:a16="http://schemas.microsoft.com/office/drawing/2014/main" id="{19002FF4-A4E3-446C-B76A-FB8B4988FD29}"/>
              </a:ext>
            </a:extLst>
          </p:cNvPr>
          <p:cNvPicPr>
            <a:picLocks noChangeAspect="1"/>
          </p:cNvPicPr>
          <p:nvPr/>
        </p:nvPicPr>
        <p:blipFill>
          <a:blip r:embed="rId6"/>
          <a:stretch>
            <a:fillRect/>
          </a:stretch>
        </p:blipFill>
        <p:spPr>
          <a:xfrm>
            <a:off x="323528" y="1772816"/>
            <a:ext cx="2155527" cy="25808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224588"/>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D36DFA3-1848-4681-8F09-2299880F96E3}"/>
              </a:ext>
            </a:extLst>
          </p:cNvPr>
          <p:cNvSpPr>
            <a:spLocks noGrp="1"/>
          </p:cNvSpPr>
          <p:nvPr>
            <p:ph type="title"/>
          </p:nvPr>
        </p:nvSpPr>
        <p:spPr/>
        <p:txBody>
          <a:bodyPr/>
          <a:lstStyle/>
          <a:p>
            <a:r>
              <a:rPr lang="ru-RU" sz="4400" dirty="0">
                <a:solidFill>
                  <a:schemeClr val="accent6">
                    <a:lumMod val="50000"/>
                    <a:lumOff val="50000"/>
                  </a:schemeClr>
                </a:solidFill>
              </a:rPr>
              <a:t>Инновационные технологии коррекционного процесса</a:t>
            </a:r>
            <a:endParaRPr lang="ru-RU" dirty="0">
              <a:solidFill>
                <a:schemeClr val="accent6">
                  <a:lumMod val="50000"/>
                  <a:lumOff val="50000"/>
                </a:schemeClr>
              </a:solidFill>
            </a:endParaRPr>
          </a:p>
        </p:txBody>
      </p:sp>
      <p:sp>
        <p:nvSpPr>
          <p:cNvPr id="3" name="Объект 2">
            <a:extLst>
              <a:ext uri="{FF2B5EF4-FFF2-40B4-BE49-F238E27FC236}">
                <a16:creationId xmlns="" xmlns:a16="http://schemas.microsoft.com/office/drawing/2014/main" id="{6224CA57-D135-466A-9C30-D216F7ACC6CD}"/>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0" i="0" u="none" strike="noStrike" kern="1200" cap="none" spc="0" normalizeH="0" baseline="0" noProof="0" dirty="0">
                <a:ln>
                  <a:noFill/>
                </a:ln>
                <a:solidFill>
                  <a:schemeClr val="tx1">
                    <a:lumMod val="75000"/>
                  </a:schemeClr>
                </a:solidFill>
                <a:effectLst/>
                <a:uLnTx/>
                <a:uFillTx/>
                <a:latin typeface="Times New Roman" pitchFamily="18" charset="0"/>
                <a:ea typeface="+mn-ea"/>
                <a:cs typeface="Times New Roman" pitchFamily="18" charset="0"/>
              </a:rPr>
              <a:t>Логопедический массаж ложками</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pitchFamily="18" charset="0"/>
                <a:ea typeface="+mn-ea"/>
                <a:cs typeface="Times New Roman" pitchFamily="18" charset="0"/>
              </a:rPr>
              <a:t>Логопедический массаж- это метод активного механического воздействия, </a:t>
            </a:r>
            <a:r>
              <a:rPr kumimoji="0" lang="ru-RU" sz="2000" b="0" i="0" u="none" strike="noStrike" kern="1200" cap="none" spc="0" normalizeH="0" baseline="0" noProof="0" dirty="0">
                <a:ln>
                  <a:noFill/>
                </a:ln>
                <a:effectLst/>
                <a:uLnTx/>
                <a:uFillTx/>
                <a:latin typeface="Times New Roman" pitchFamily="18" charset="0"/>
                <a:ea typeface="+mn-ea"/>
                <a:cs typeface="Times New Roman" pitchFamily="18" charset="0"/>
              </a:rPr>
              <a:t>который изменяет состояние мышц, нервов, кровеносных сосудов и тканей периферического речевого аппарата. Данный метод представляет собой одну из логопедических техник, способствующих нормализации как произносительной стороны речи, так и эмоционального состояния детей с речевыми нарушениями. В современной логопедии специалисты- логопеды предлагают выполнять с детьми разные виды логопедического массажа.</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effectLst/>
                <a:uLnTx/>
                <a:uFillTx/>
                <a:latin typeface="Times New Roman" pitchFamily="18" charset="0"/>
                <a:ea typeface="+mn-ea"/>
                <a:cs typeface="Times New Roman" pitchFamily="18" charset="0"/>
              </a:rPr>
              <a:t>Массаж ложками- один из новых методов логопедического массажа</a:t>
            </a:r>
          </a:p>
          <a:p>
            <a:endParaRPr lang="ru-RU" dirty="0"/>
          </a:p>
        </p:txBody>
      </p:sp>
    </p:spTree>
    <p:extLst>
      <p:ext uri="{BB962C8B-B14F-4D97-AF65-F5344CB8AC3E}">
        <p14:creationId xmlns:p14="http://schemas.microsoft.com/office/powerpoint/2010/main" val="4032455989"/>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9D130EB-9317-440D-8A13-67724E32B4CA}"/>
              </a:ext>
            </a:extLst>
          </p:cNvPr>
          <p:cNvSpPr>
            <a:spLocks noGrp="1"/>
          </p:cNvSpPr>
          <p:nvPr>
            <p:ph type="title"/>
          </p:nvPr>
        </p:nvSpPr>
        <p:spPr>
          <a:xfrm>
            <a:off x="685800" y="242545"/>
            <a:ext cx="7772400" cy="1146651"/>
          </a:xfrm>
        </p:spPr>
        <p:txBody>
          <a:bodyPr/>
          <a:lstStyle/>
          <a:p>
            <a:r>
              <a:rPr lang="ru-RU" sz="3600" dirty="0"/>
              <a:t>Логопедический массаж ложками</a:t>
            </a:r>
          </a:p>
        </p:txBody>
      </p:sp>
      <p:pic>
        <p:nvPicPr>
          <p:cNvPr id="5" name="Picture 2">
            <a:extLst>
              <a:ext uri="{FF2B5EF4-FFF2-40B4-BE49-F238E27FC236}">
                <a16:creationId xmlns="" xmlns:a16="http://schemas.microsoft.com/office/drawing/2014/main" id="{A5E3B997-07B1-4E80-9759-53FFE84255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493" y="1124744"/>
            <a:ext cx="2828925"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a:extLst>
              <a:ext uri="{FF2B5EF4-FFF2-40B4-BE49-F238E27FC236}">
                <a16:creationId xmlns="" xmlns:a16="http://schemas.microsoft.com/office/drawing/2014/main" id="{F15DE416-C205-4976-84DD-9ACC1DFDE9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2780928"/>
            <a:ext cx="2251164" cy="349258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7" name="Picture 4">
            <a:extLst>
              <a:ext uri="{FF2B5EF4-FFF2-40B4-BE49-F238E27FC236}">
                <a16:creationId xmlns="" xmlns:a16="http://schemas.microsoft.com/office/drawing/2014/main" id="{9777D6AC-0FA7-4A39-8D81-1FBBAE4343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2612697"/>
            <a:ext cx="2719387"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7114209"/>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464088"/>
            <a:ext cx="8568952" cy="599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84357685"/>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6F599B3-D0CF-4483-A0F5-9E6F4FD36B0A}"/>
              </a:ext>
            </a:extLst>
          </p:cNvPr>
          <p:cNvSpPr>
            <a:spLocks noGrp="1"/>
          </p:cNvSpPr>
          <p:nvPr>
            <p:ph type="title"/>
          </p:nvPr>
        </p:nvSpPr>
        <p:spPr>
          <a:xfrm>
            <a:off x="251520" y="0"/>
            <a:ext cx="9527976" cy="2852936"/>
          </a:xfrm>
        </p:spPr>
        <p:txBody>
          <a:bodyPr/>
          <a:lstStyle/>
          <a:p>
            <a:pPr algn="l"/>
            <a:r>
              <a:rPr lang="ru-RU" dirty="0"/>
              <a:t/>
            </a:r>
            <a:br>
              <a:rPr lang="ru-RU" dirty="0"/>
            </a:br>
            <a:r>
              <a:rPr lang="ru-RU" dirty="0"/>
              <a:t/>
            </a:r>
            <a:br>
              <a:rPr lang="ru-RU" dirty="0"/>
            </a:br>
            <a:r>
              <a:rPr lang="ru-RU" dirty="0"/>
              <a:t>               </a:t>
            </a:r>
            <a:r>
              <a:rPr lang="ru-RU" sz="2800" dirty="0"/>
              <a:t>Развитие речевого дыхания</a:t>
            </a:r>
            <a:r>
              <a:rPr lang="ru-RU" dirty="0"/>
              <a:t/>
            </a:r>
            <a:br>
              <a:rPr lang="ru-RU" dirty="0"/>
            </a:br>
            <a:r>
              <a:rPr lang="ru-RU" sz="2000" dirty="0">
                <a:solidFill>
                  <a:schemeClr val="tx1"/>
                </a:solidFill>
              </a:rPr>
              <a:t>Применение разных упражнений </a:t>
            </a:r>
            <a:br>
              <a:rPr lang="ru-RU" sz="2000" dirty="0">
                <a:solidFill>
                  <a:schemeClr val="tx1"/>
                </a:solidFill>
              </a:rPr>
            </a:br>
            <a:r>
              <a:rPr lang="ru-RU" sz="2000" dirty="0">
                <a:solidFill>
                  <a:schemeClr val="tx1"/>
                </a:solidFill>
              </a:rPr>
              <a:t>на речевое дыхание </a:t>
            </a:r>
            <a:r>
              <a:rPr lang="ru-RU" sz="2000" dirty="0" err="1">
                <a:solidFill>
                  <a:schemeClr val="tx1"/>
                </a:solidFill>
              </a:rPr>
              <a:t>способствуе</a:t>
            </a:r>
            <a:r>
              <a:rPr lang="ru-RU" sz="2000" dirty="0">
                <a:solidFill>
                  <a:schemeClr val="tx1"/>
                </a:solidFill>
              </a:rPr>
              <a:t> </a:t>
            </a:r>
            <a:br>
              <a:rPr lang="ru-RU" sz="2000" dirty="0">
                <a:solidFill>
                  <a:schemeClr val="tx1"/>
                </a:solidFill>
              </a:rPr>
            </a:br>
            <a:r>
              <a:rPr lang="ru-RU" sz="2000" dirty="0">
                <a:solidFill>
                  <a:schemeClr val="tx1"/>
                </a:solidFill>
              </a:rPr>
              <a:t>выработке правильного речевого</a:t>
            </a:r>
            <a:br>
              <a:rPr lang="ru-RU" sz="2000" dirty="0">
                <a:solidFill>
                  <a:schemeClr val="tx1"/>
                </a:solidFill>
              </a:rPr>
            </a:br>
            <a:r>
              <a:rPr lang="ru-RU" sz="2000" dirty="0">
                <a:solidFill>
                  <a:schemeClr val="tx1"/>
                </a:solidFill>
              </a:rPr>
              <a:t> дыхания, что обеспечивает</a:t>
            </a:r>
            <a:br>
              <a:rPr lang="ru-RU" sz="2000" dirty="0">
                <a:solidFill>
                  <a:schemeClr val="tx1"/>
                </a:solidFill>
              </a:rPr>
            </a:br>
            <a:r>
              <a:rPr lang="ru-RU" sz="2000" dirty="0">
                <a:solidFill>
                  <a:schemeClr val="tx1"/>
                </a:solidFill>
              </a:rPr>
              <a:t>нормальное звукопроизношение, </a:t>
            </a:r>
            <a:br>
              <a:rPr lang="ru-RU" sz="2000" dirty="0">
                <a:solidFill>
                  <a:schemeClr val="tx1"/>
                </a:solidFill>
              </a:rPr>
            </a:br>
            <a:r>
              <a:rPr lang="ru-RU" sz="2000" dirty="0">
                <a:solidFill>
                  <a:schemeClr val="tx1"/>
                </a:solidFill>
              </a:rPr>
              <a:t>создает условия для поддержания</a:t>
            </a:r>
            <a:br>
              <a:rPr lang="ru-RU" sz="2000" dirty="0">
                <a:solidFill>
                  <a:schemeClr val="tx1"/>
                </a:solidFill>
              </a:rPr>
            </a:br>
            <a:r>
              <a:rPr lang="ru-RU" sz="2000" dirty="0">
                <a:solidFill>
                  <a:schemeClr val="tx1"/>
                </a:solidFill>
              </a:rPr>
              <a:t>нормальной громкости речи, четкого</a:t>
            </a:r>
            <a:br>
              <a:rPr lang="ru-RU" sz="2000" dirty="0">
                <a:solidFill>
                  <a:schemeClr val="tx1"/>
                </a:solidFill>
              </a:rPr>
            </a:br>
            <a:r>
              <a:rPr lang="ru-RU" sz="2000" dirty="0">
                <a:solidFill>
                  <a:schemeClr val="tx1"/>
                </a:solidFill>
              </a:rPr>
              <a:t>соблюдения пауз, сохранения </a:t>
            </a:r>
            <a:br>
              <a:rPr lang="ru-RU" sz="2000" dirty="0">
                <a:solidFill>
                  <a:schemeClr val="tx1"/>
                </a:solidFill>
              </a:rPr>
            </a:br>
            <a:r>
              <a:rPr lang="ru-RU" sz="2000" dirty="0">
                <a:solidFill>
                  <a:schemeClr val="tx1"/>
                </a:solidFill>
              </a:rPr>
              <a:t>плавности речи и интонационной </a:t>
            </a:r>
            <a:br>
              <a:rPr lang="ru-RU" sz="2000" dirty="0">
                <a:solidFill>
                  <a:schemeClr val="tx1"/>
                </a:solidFill>
              </a:rPr>
            </a:br>
            <a:r>
              <a:rPr lang="ru-RU" sz="2000" dirty="0">
                <a:solidFill>
                  <a:schemeClr val="tx1"/>
                </a:solidFill>
              </a:rPr>
              <a:t>выразительности</a:t>
            </a:r>
            <a:r>
              <a:rPr lang="ru-RU" sz="1600" dirty="0"/>
              <a:t>.</a:t>
            </a:r>
            <a:br>
              <a:rPr lang="ru-RU" sz="1600" dirty="0"/>
            </a:br>
            <a:r>
              <a:rPr lang="ru-RU" sz="1600" dirty="0"/>
              <a:t/>
            </a:r>
            <a:br>
              <a:rPr lang="ru-RU" sz="1600" dirty="0"/>
            </a:br>
            <a:r>
              <a:rPr lang="ru-RU" sz="1600" dirty="0"/>
              <a:t> </a:t>
            </a:r>
            <a:br>
              <a:rPr lang="ru-RU" sz="1600" dirty="0"/>
            </a:br>
            <a:endParaRPr lang="ru-RU" sz="1600" dirty="0"/>
          </a:p>
        </p:txBody>
      </p:sp>
      <p:pic>
        <p:nvPicPr>
          <p:cNvPr id="6" name="Picture 2">
            <a:extLst>
              <a:ext uri="{FF2B5EF4-FFF2-40B4-BE49-F238E27FC236}">
                <a16:creationId xmlns="" xmlns:a16="http://schemas.microsoft.com/office/drawing/2014/main" id="{AC904D06-5DA8-425B-86FB-CABE8D8F0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789039"/>
            <a:ext cx="4352925" cy="4061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Объект 3">
            <a:extLst>
              <a:ext uri="{FF2B5EF4-FFF2-40B4-BE49-F238E27FC236}">
                <a16:creationId xmlns="" xmlns:a16="http://schemas.microsoft.com/office/drawing/2014/main" id="{7FCD6BAA-B24A-468E-ACEA-048395237813}"/>
              </a:ext>
            </a:extLst>
          </p:cNvPr>
          <p:cNvPicPr>
            <a:picLocks noGrp="1" noChangeAspect="1"/>
          </p:cNvPicPr>
          <p:nvPr>
            <p:ph idx="1"/>
          </p:nvPr>
        </p:nvPicPr>
        <p:blipFill>
          <a:blip r:embed="rId3"/>
          <a:stretch>
            <a:fillRect/>
          </a:stretch>
        </p:blipFill>
        <p:spPr>
          <a:xfrm>
            <a:off x="4584614" y="1124744"/>
            <a:ext cx="4352925" cy="48965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53896461"/>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C2C6737-0478-4F3C-A64F-7F4F9D5963C5}"/>
              </a:ext>
            </a:extLst>
          </p:cNvPr>
          <p:cNvSpPr>
            <a:spLocks noGrp="1"/>
          </p:cNvSpPr>
          <p:nvPr>
            <p:ph type="title"/>
          </p:nvPr>
        </p:nvSpPr>
        <p:spPr>
          <a:xfrm>
            <a:off x="685800" y="188640"/>
            <a:ext cx="7772400" cy="573360"/>
          </a:xfrm>
        </p:spPr>
        <p:txBody>
          <a:bodyPr/>
          <a:lstStyle/>
          <a:p>
            <a:r>
              <a:rPr lang="ru-RU" sz="2800" dirty="0"/>
              <a:t>Нейропсихологический подход</a:t>
            </a:r>
          </a:p>
        </p:txBody>
      </p:sp>
      <p:sp>
        <p:nvSpPr>
          <p:cNvPr id="3" name="Объект 2">
            <a:extLst>
              <a:ext uri="{FF2B5EF4-FFF2-40B4-BE49-F238E27FC236}">
                <a16:creationId xmlns="" xmlns:a16="http://schemas.microsoft.com/office/drawing/2014/main" id="{033A49BF-98A7-4D41-A639-3B35AC835C27}"/>
              </a:ext>
            </a:extLst>
          </p:cNvPr>
          <p:cNvSpPr>
            <a:spLocks noGrp="1"/>
          </p:cNvSpPr>
          <p:nvPr>
            <p:ph idx="1"/>
          </p:nvPr>
        </p:nvSpPr>
        <p:spPr>
          <a:xfrm>
            <a:off x="395536" y="762000"/>
            <a:ext cx="8424936" cy="5619328"/>
          </a:xfr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sz="1400" b="1" i="0" u="none" strike="noStrike" kern="1200" cap="none" spc="0" normalizeH="0" baseline="0" noProof="0" dirty="0">
                <a:ln>
                  <a:noFill/>
                </a:ln>
                <a:effectLst/>
                <a:uLnTx/>
                <a:uFillTx/>
                <a:latin typeface="Times New Roman" pitchFamily="18" charset="0"/>
                <a:ea typeface="+mn-ea"/>
                <a:cs typeface="Times New Roman" pitchFamily="18" charset="0"/>
              </a:rPr>
              <a:t>В основе логопедической работы лежит принцип многократного повторения материала, а что   может быть лучше для дошкольника, у которого ведущей деятельностью является игра? И для того чтобы больше вызвать у ребенка интерес к занятиям и повысить их эффективность я использую в своей работе не только дидактические игры, но и подвижные нейропсихологические . Нейропсихология</a:t>
            </a:r>
            <a:r>
              <a:rPr kumimoji="0" lang="en-US" sz="1400" b="1" i="0" u="none" strike="noStrike" kern="1200" cap="none" spc="0" normalizeH="0" baseline="0" noProof="0" dirty="0">
                <a:ln>
                  <a:noFill/>
                </a:ln>
                <a:effectLst/>
                <a:uLnTx/>
                <a:uFillTx/>
                <a:latin typeface="Times New Roman" pitchFamily="18" charset="0"/>
                <a:ea typeface="+mn-ea"/>
                <a:cs typeface="Times New Roman" pitchFamily="18" charset="0"/>
              </a:rPr>
              <a:t> – </a:t>
            </a:r>
            <a:r>
              <a:rPr kumimoji="0" lang="ru-RU" sz="1400" b="1" i="0" u="none" strike="noStrike" kern="1200" cap="none" spc="0" normalizeH="0" baseline="0" noProof="0" dirty="0">
                <a:ln>
                  <a:noFill/>
                </a:ln>
                <a:effectLst/>
                <a:uLnTx/>
                <a:uFillTx/>
                <a:latin typeface="Times New Roman" pitchFamily="18" charset="0"/>
                <a:ea typeface="+mn-ea"/>
                <a:cs typeface="Times New Roman" pitchFamily="18" charset="0"/>
              </a:rPr>
              <a:t>это наука о связи психических процессов с работой головного мозга, различных его отделов, с функционированием правого и левого полушария головного мозга.</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sz="1400" b="1"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en-US" sz="1400" b="1" i="0" u="none" strike="noStrike" kern="1200" cap="none" spc="0" normalizeH="0" baseline="0" noProof="0" dirty="0">
                <a:ln>
                  <a:noFill/>
                </a:ln>
                <a:effectLst/>
                <a:uLnTx/>
                <a:uFillTx/>
                <a:latin typeface="Times New Roman" pitchFamily="18" charset="0"/>
                <a:ea typeface="+mn-ea"/>
                <a:cs typeface="Times New Roman" pitchFamily="18" charset="0"/>
              </a:rPr>
              <a:t> </a:t>
            </a:r>
            <a:r>
              <a:rPr kumimoji="0" lang="ru-RU" sz="1400" b="1" i="0" u="none" strike="noStrike" kern="1200" cap="none" spc="0" normalizeH="0" baseline="0" noProof="0" dirty="0">
                <a:ln>
                  <a:noFill/>
                </a:ln>
                <a:effectLst/>
                <a:uLnTx/>
                <a:uFillTx/>
                <a:latin typeface="Times New Roman" pitchFamily="18" charset="0"/>
                <a:ea typeface="+mn-ea"/>
                <a:cs typeface="Times New Roman" pitchFamily="18" charset="0"/>
              </a:rPr>
              <a:t>Использование в коррекционной работе разнообразных нетрадиционных методов и приемов предотвращает утомление детей, поддерживает у     детей с различной речевой патологией познавательную активность, повышает эффективность логопедической работы в целом. У воспитанников улучшается память, внимание, речь, мыслительная деятельность, расширяется круг представлений о собственном теле и пространственной ориентировке, развивается мелкая и крупная моторика, снижается утомляемость. Дети лучше воспринимают, перерабатывают и удерживают информацию.</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sz="1400" b="1" i="0" u="none" strike="noStrike" kern="1200" cap="none" spc="0" normalizeH="0" baseline="0" noProof="0" dirty="0">
                <a:ln>
                  <a:noFill/>
                </a:ln>
                <a:effectLst/>
                <a:uLnTx/>
                <a:uFillTx/>
                <a:latin typeface="Times New Roman" pitchFamily="18" charset="0"/>
                <a:ea typeface="+mn-ea"/>
                <a:cs typeface="Times New Roman" pitchFamily="18" charset="0"/>
              </a:rPr>
              <a:t>Логопедические коррекционно-развивающие занятия включают следующие виды упражнений: дыхательные, глазодвигательные, телесные перекрестные упражнения, упражнения для развития мелкой моторики рук, релаксационные упражнения, развитие коммуникативной и когнитивной сферы, упражнения с правилами.</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effectLst/>
                <a:uLnTx/>
                <a:uFillTx/>
                <a:latin typeface="Times New Roman" pitchFamily="18" charset="0"/>
                <a:ea typeface="+mn-ea"/>
                <a:cs typeface="Times New Roman" pitchFamily="18" charset="0"/>
              </a:rPr>
              <a:t>    </a:t>
            </a:r>
            <a:endParaRPr kumimoji="0" lang="ru-RU" sz="1400" b="1" i="0" u="none" strike="noStrike" kern="1200" cap="none" spc="0" normalizeH="0" baseline="0" noProof="0" dirty="0">
              <a:ln>
                <a:noFill/>
              </a:ln>
              <a:effectLst/>
              <a:uLnTx/>
              <a:uFillTx/>
              <a:latin typeface="Times New Roman" pitchFamily="18" charset="0"/>
              <a:ea typeface="+mn-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sz="1400" b="1" i="0" u="none" strike="noStrike" kern="1200" cap="none" spc="0" normalizeH="0" baseline="0" noProof="0" dirty="0">
                <a:ln>
                  <a:noFill/>
                </a:ln>
                <a:effectLst/>
                <a:uLnTx/>
                <a:uFillTx/>
                <a:latin typeface="Times New Roman" pitchFamily="18" charset="0"/>
                <a:ea typeface="+mn-ea"/>
                <a:cs typeface="Times New Roman" pitchFamily="18" charset="0"/>
              </a:rPr>
              <a:t>     Мозг ребенка имеет те же блоки и зоны, что и взрослый человек, только включаются они постепенно. Активация этих зон мозга произойдет быстрее, если стимулов из внешней среды ребенок будет получать больше. Многие участки головного мозга включаются в функционирование только в детском возрасте. Поскольку мозг ребенка пластичен, поэтому при нарушениях коррекция компенсирует дефекты психического развития, включая речь ребенка.</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sz="1400" b="1" i="0" u="none" strike="noStrike" kern="1200" cap="none" spc="0" normalizeH="0" baseline="0" noProof="0" dirty="0">
                <a:ln>
                  <a:noFill/>
                </a:ln>
                <a:effectLst/>
                <a:uLnTx/>
                <a:uFillTx/>
                <a:latin typeface="Times New Roman" pitchFamily="18" charset="0"/>
                <a:ea typeface="+mn-ea"/>
                <a:cs typeface="Times New Roman" pitchFamily="18" charset="0"/>
              </a:rPr>
              <a:t>    Применяя нейропсихологический подход и своевременно коррекционно-развивающую работу способствует добиться хороших результатов, предотвратить появление возможных  затруднений у детей дошкольного возраста.</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sz="14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a:t>
            </a:r>
            <a:r>
              <a:rPr kumimoji="0" lang="en-US" sz="1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 </a:t>
            </a:r>
            <a:endParaRPr kumimoji="0" lang="ru-RU" sz="1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endParaRPr>
          </a:p>
          <a:p>
            <a:endParaRPr lang="ru-RU" dirty="0"/>
          </a:p>
        </p:txBody>
      </p:sp>
    </p:spTree>
    <p:extLst>
      <p:ext uri="{BB962C8B-B14F-4D97-AF65-F5344CB8AC3E}">
        <p14:creationId xmlns:p14="http://schemas.microsoft.com/office/powerpoint/2010/main" val="3636541043"/>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49D19A-0288-41D2-826A-2FF362C152A4}"/>
              </a:ext>
            </a:extLst>
          </p:cNvPr>
          <p:cNvSpPr>
            <a:spLocks noGrp="1"/>
          </p:cNvSpPr>
          <p:nvPr>
            <p:ph type="title"/>
          </p:nvPr>
        </p:nvSpPr>
        <p:spPr>
          <a:xfrm>
            <a:off x="685800" y="260648"/>
            <a:ext cx="7772400" cy="186854"/>
          </a:xfrm>
        </p:spPr>
        <p:txBody>
          <a:bodyPr/>
          <a:lstStyle/>
          <a:p>
            <a:r>
              <a:rPr lang="ru-RU" sz="2800" dirty="0"/>
              <a:t>Нейропсихологические игры и упражнения</a:t>
            </a:r>
          </a:p>
        </p:txBody>
      </p:sp>
      <p:pic>
        <p:nvPicPr>
          <p:cNvPr id="4" name="Объект 3">
            <a:extLst>
              <a:ext uri="{FF2B5EF4-FFF2-40B4-BE49-F238E27FC236}">
                <a16:creationId xmlns="" xmlns:a16="http://schemas.microsoft.com/office/drawing/2014/main" id="{F9EE60F5-1845-4D20-9CFD-71055B7DE7A4}"/>
              </a:ext>
            </a:extLst>
          </p:cNvPr>
          <p:cNvPicPr>
            <a:picLocks noGrp="1" noChangeAspect="1"/>
          </p:cNvPicPr>
          <p:nvPr>
            <p:ph idx="1"/>
          </p:nvPr>
        </p:nvPicPr>
        <p:blipFill>
          <a:blip r:embed="rId2"/>
          <a:stretch>
            <a:fillRect/>
          </a:stretch>
        </p:blipFill>
        <p:spPr>
          <a:xfrm>
            <a:off x="2907119" y="3565514"/>
            <a:ext cx="2433238" cy="31185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2" descr="C:\Users\Детский сад 1\Desktop\фото нейро - копия\8f702d23-fffa-4896-ad7e-40819c7978d4.jpg">
            <a:extLst>
              <a:ext uri="{FF2B5EF4-FFF2-40B4-BE49-F238E27FC236}">
                <a16:creationId xmlns="" xmlns:a16="http://schemas.microsoft.com/office/drawing/2014/main" id="{D7267303-B5AE-4923-9599-4FD7B14972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199" y="791006"/>
            <a:ext cx="2584771" cy="27881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2" descr="C:\Users\Детский сад 1\Desktop\фото нейро - копия\7be62b58-1945-4e3f-bed7-168ff86c44b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029" y="3592171"/>
            <a:ext cx="2512763" cy="27140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a:extLst>
              <a:ext uri="{FF2B5EF4-FFF2-40B4-BE49-F238E27FC236}">
                <a16:creationId xmlns="" xmlns:a16="http://schemas.microsoft.com/office/drawing/2014/main" id="{7A0E170E-A72C-44CC-BA4D-5B72EFB1D4FD}"/>
              </a:ext>
            </a:extLst>
          </p:cNvPr>
          <p:cNvPicPr>
            <a:picLocks noChangeAspect="1"/>
          </p:cNvPicPr>
          <p:nvPr/>
        </p:nvPicPr>
        <p:blipFill>
          <a:blip r:embed="rId5"/>
          <a:stretch>
            <a:fillRect/>
          </a:stretch>
        </p:blipFill>
        <p:spPr>
          <a:xfrm>
            <a:off x="5759389" y="4086080"/>
            <a:ext cx="3162931" cy="23672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a:extLst>
              <a:ext uri="{FF2B5EF4-FFF2-40B4-BE49-F238E27FC236}">
                <a16:creationId xmlns="" xmlns:a16="http://schemas.microsoft.com/office/drawing/2014/main" id="{C37D2737-4996-4BCF-A750-49B24D9CE2BD}"/>
              </a:ext>
            </a:extLst>
          </p:cNvPr>
          <p:cNvPicPr>
            <a:picLocks noChangeAspect="1"/>
          </p:cNvPicPr>
          <p:nvPr/>
        </p:nvPicPr>
        <p:blipFill>
          <a:blip r:embed="rId6"/>
          <a:stretch>
            <a:fillRect/>
          </a:stretch>
        </p:blipFill>
        <p:spPr>
          <a:xfrm>
            <a:off x="239171" y="733452"/>
            <a:ext cx="3760374" cy="25323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a:extLst>
              <a:ext uri="{FF2B5EF4-FFF2-40B4-BE49-F238E27FC236}">
                <a16:creationId xmlns="" xmlns:a16="http://schemas.microsoft.com/office/drawing/2014/main" id="{F9461706-2858-4800-973D-202746C46255}"/>
              </a:ext>
            </a:extLst>
          </p:cNvPr>
          <p:cNvPicPr>
            <a:picLocks noChangeAspect="1"/>
          </p:cNvPicPr>
          <p:nvPr/>
        </p:nvPicPr>
        <p:blipFill>
          <a:blip r:embed="rId7"/>
          <a:stretch>
            <a:fillRect/>
          </a:stretch>
        </p:blipFill>
        <p:spPr>
          <a:xfrm>
            <a:off x="4207591" y="620240"/>
            <a:ext cx="1876578" cy="30847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46040529"/>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88640"/>
            <a:ext cx="7772400" cy="1080120"/>
          </a:xfrm>
        </p:spPr>
        <p:txBody>
          <a:bodyPr/>
          <a:lstStyle/>
          <a:p>
            <a:r>
              <a:rPr lang="ru-RU" sz="2000" dirty="0"/>
              <a:t>Здоровьесберегающие инновационные технологии:</a:t>
            </a:r>
            <a:br>
              <a:rPr lang="ru-RU" sz="2000" dirty="0"/>
            </a:br>
            <a:r>
              <a:rPr lang="ru-RU" sz="1600" dirty="0"/>
              <a:t> </a:t>
            </a:r>
            <a:r>
              <a:rPr lang="ru-RU" sz="1600" dirty="0">
                <a:solidFill>
                  <a:schemeClr val="tx1"/>
                </a:solidFill>
              </a:rPr>
              <a:t>песочная терапия, пузырьковая колонна, сенсорные коробочки, сухой бассейн,</a:t>
            </a:r>
            <a:br>
              <a:rPr lang="ru-RU" sz="1600" dirty="0">
                <a:solidFill>
                  <a:schemeClr val="tx1"/>
                </a:solidFill>
              </a:rPr>
            </a:br>
            <a:r>
              <a:rPr lang="ru-RU" sz="1600" dirty="0">
                <a:solidFill>
                  <a:schemeClr val="tx1"/>
                </a:solidFill>
              </a:rPr>
              <a:t> Су-</a:t>
            </a:r>
            <a:r>
              <a:rPr lang="ru-RU" sz="1600" dirty="0" err="1">
                <a:solidFill>
                  <a:schemeClr val="tx1"/>
                </a:solidFill>
              </a:rPr>
              <a:t>Джок</a:t>
            </a:r>
            <a:r>
              <a:rPr lang="ru-RU" sz="1600" dirty="0">
                <a:solidFill>
                  <a:schemeClr val="tx1"/>
                </a:solidFill>
              </a:rPr>
              <a:t> терапия, разноцветный сухой дождь.</a:t>
            </a:r>
          </a:p>
        </p:txBody>
      </p:sp>
      <p:pic>
        <p:nvPicPr>
          <p:cNvPr id="20482" name="Picture 2" descr="D:\Марина Конкурс\суджок\0KNWgfHZnB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612332" y="4761828"/>
            <a:ext cx="2314443" cy="17358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483" name="Picture 3" descr="D:\Марина Конкурс\суджок\9Y9XLecOqT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8971" y="1484784"/>
            <a:ext cx="2448272" cy="18362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484" name="Picture 4" descr="D:\Марина Конкурс\суджок\CIZtks4ubP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4149080"/>
            <a:ext cx="2892321" cy="24572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485" name="Picture 5" descr="D:\Марина Конкурс\суджок\PF1cg6-cGK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6120" y="1484784"/>
            <a:ext cx="3096344" cy="24678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486" name="Picture 6" descr="D:\Марина Конкурс\суджок\rilxlJzN6G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22176" y="1649813"/>
            <a:ext cx="2304607" cy="29163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487" name="Picture 7" descr="D:\Марина Конкурс\суджок\rQrPxBr_qzg.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53136" y="3645024"/>
            <a:ext cx="2290711" cy="30542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41143809"/>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6569" y="3789040"/>
            <a:ext cx="4176464" cy="27957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3469" y="1310936"/>
            <a:ext cx="3134036" cy="23653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6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52736"/>
            <a:ext cx="2783469"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descr="C:\Users\ussr1\Downloads\WhatsApp Image 2021-09-02 at 16.32.34.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0086" y="4250539"/>
            <a:ext cx="3744416" cy="26383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Рисунок 1">
            <a:extLst>
              <a:ext uri="{FF2B5EF4-FFF2-40B4-BE49-F238E27FC236}">
                <a16:creationId xmlns="" xmlns:a16="http://schemas.microsoft.com/office/drawing/2014/main" id="{B02812F9-A3F5-44CB-9DE0-39D5957CCD9F}"/>
              </a:ext>
            </a:extLst>
          </p:cNvPr>
          <p:cNvPicPr>
            <a:picLocks noChangeAspect="1"/>
          </p:cNvPicPr>
          <p:nvPr/>
        </p:nvPicPr>
        <p:blipFill>
          <a:blip r:embed="rId6"/>
          <a:stretch>
            <a:fillRect/>
          </a:stretch>
        </p:blipFill>
        <p:spPr>
          <a:xfrm>
            <a:off x="6122454" y="1044588"/>
            <a:ext cx="2609314" cy="5072312"/>
          </a:xfrm>
          <a:prstGeom prst="rect">
            <a:avLst/>
          </a:prstGeom>
        </p:spPr>
      </p:pic>
    </p:spTree>
    <p:extLst>
      <p:ext uri="{BB962C8B-B14F-4D97-AF65-F5344CB8AC3E}">
        <p14:creationId xmlns:p14="http://schemas.microsoft.com/office/powerpoint/2010/main" val="4009947316"/>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A292616-82A9-4A61-9BDC-AFE7432936A5}"/>
              </a:ext>
            </a:extLst>
          </p:cNvPr>
          <p:cNvSpPr>
            <a:spLocks noGrp="1"/>
          </p:cNvSpPr>
          <p:nvPr>
            <p:ph type="title"/>
          </p:nvPr>
        </p:nvSpPr>
        <p:spPr/>
        <p:txBody>
          <a:bodyPr/>
          <a:lstStyle/>
          <a:p>
            <a:pPr algn="l"/>
            <a:r>
              <a:rPr lang="ru-RU" sz="2400" dirty="0">
                <a:solidFill>
                  <a:schemeClr val="accent6">
                    <a:lumMod val="50000"/>
                    <a:lumOff val="50000"/>
                  </a:schemeClr>
                </a:solidFill>
              </a:rPr>
              <a:t>Цель</a:t>
            </a:r>
            <a:r>
              <a:rPr lang="ru-RU" sz="1800" dirty="0">
                <a:solidFill>
                  <a:schemeClr val="accent6">
                    <a:lumMod val="50000"/>
                    <a:lumOff val="50000"/>
                  </a:schemeClr>
                </a:solidFill>
              </a:rPr>
              <a:t>: </a:t>
            </a:r>
            <a:r>
              <a:rPr lang="ru-RU" sz="1800" dirty="0">
                <a:solidFill>
                  <a:schemeClr val="tx1"/>
                </a:solidFill>
              </a:rPr>
              <a:t>коррекция недостатков познавательной и эмоционально-личностной сферы детей средствами изучаемого материала и преодоление отклонений в развитии устной речи дошкольного возраста.</a:t>
            </a:r>
            <a:r>
              <a:rPr lang="ru-RU" sz="3600" dirty="0">
                <a:solidFill>
                  <a:schemeClr val="tx1"/>
                </a:solidFill>
              </a:rPr>
              <a:t/>
            </a:r>
            <a:br>
              <a:rPr lang="ru-RU" sz="3600" dirty="0">
                <a:solidFill>
                  <a:schemeClr val="tx1"/>
                </a:solidFill>
              </a:rPr>
            </a:br>
            <a:r>
              <a:rPr lang="ru-RU" sz="2400" dirty="0">
                <a:solidFill>
                  <a:schemeClr val="accent6">
                    <a:lumMod val="50000"/>
                    <a:lumOff val="50000"/>
                  </a:schemeClr>
                </a:solidFill>
              </a:rPr>
              <a:t>Основные задачи коррекционного обучения</a:t>
            </a:r>
          </a:p>
        </p:txBody>
      </p:sp>
      <p:sp>
        <p:nvSpPr>
          <p:cNvPr id="3" name="Объект 2">
            <a:extLst>
              <a:ext uri="{FF2B5EF4-FFF2-40B4-BE49-F238E27FC236}">
                <a16:creationId xmlns="" xmlns:a16="http://schemas.microsoft.com/office/drawing/2014/main" id="{CED26FB4-DF09-4790-9C7F-F4EE46120DE5}"/>
              </a:ext>
            </a:extLst>
          </p:cNvPr>
          <p:cNvSpPr>
            <a:spLocks noGrp="1"/>
          </p:cNvSpPr>
          <p:nvPr>
            <p:ph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 Устранение дефектов звукопроизношения (воспитание артикуляционных навыков, звукопроизношения, слоговой структуры) и развитие фонематического слуха (способность осуществлять операции различения и узнавания фонем, составляющих звуковую оболочку слова).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 Развитие навыков звукового анализа (специальные умственные действия по дифференциации фонем и установлению звуковой структуры слова)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 Уточнение, расширение и обогащение лексического запаса старших дошкольников с ФНР, ФФНР, ОНР, с детьми с ОВЗ.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 Формирование грамматического строя речи.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 Развитие связной речи старших дошкольников.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 Развитие коммуникативности, успешности в общении.</a:t>
            </a:r>
            <a:endParaRPr lang="ru-RU" dirty="0"/>
          </a:p>
        </p:txBody>
      </p:sp>
    </p:spTree>
    <p:extLst>
      <p:ext uri="{BB962C8B-B14F-4D97-AF65-F5344CB8AC3E}">
        <p14:creationId xmlns:p14="http://schemas.microsoft.com/office/powerpoint/2010/main" val="4094923342"/>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88640"/>
            <a:ext cx="6336704" cy="707886"/>
          </a:xfrm>
          <a:prstGeom prst="rect">
            <a:avLst/>
          </a:prstGeom>
          <a:noFill/>
        </p:spPr>
        <p:txBody>
          <a:bodyPr wrap="square" lIns="91440" tIns="45720" rIns="91440" bIns="45720">
            <a:spAutoFit/>
          </a:bodyPr>
          <a:lstStyle/>
          <a:p>
            <a:pPr algn="ctr"/>
            <a:r>
              <a:rPr lang="ru-RU" sz="2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Семинары: республиканские, районные и всероссийские.</a:t>
            </a:r>
            <a:endParaRPr lang="ru-RU" sz="20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3" y="3955603"/>
            <a:ext cx="3384377" cy="2353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1124744"/>
            <a:ext cx="3131840" cy="2629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4304" y="3927003"/>
            <a:ext cx="3707903" cy="2583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3616" y="980728"/>
            <a:ext cx="4032448" cy="26185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4220687"/>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60648"/>
            <a:ext cx="4137971"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5538" y="3501008"/>
            <a:ext cx="4248472" cy="317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31463"/>
            <a:ext cx="3674803" cy="2756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9818" y="238022"/>
            <a:ext cx="4014192" cy="3010644"/>
          </a:xfrm>
          <a:prstGeom prst="rect">
            <a:avLst/>
          </a:prstGeom>
        </p:spPr>
      </p:pic>
    </p:spTree>
    <p:extLst>
      <p:ext uri="{BB962C8B-B14F-4D97-AF65-F5344CB8AC3E}">
        <p14:creationId xmlns:p14="http://schemas.microsoft.com/office/powerpoint/2010/main" val="1038870785"/>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B8DA3FF-72CD-47E7-9602-98DFE34C73FC}"/>
              </a:ext>
            </a:extLst>
          </p:cNvPr>
          <p:cNvSpPr>
            <a:spLocks noGrp="1"/>
          </p:cNvSpPr>
          <p:nvPr>
            <p:ph type="title"/>
          </p:nvPr>
        </p:nvSpPr>
        <p:spPr>
          <a:xfrm>
            <a:off x="685800" y="260649"/>
            <a:ext cx="7772400" cy="144015"/>
          </a:xfrm>
        </p:spPr>
        <p:txBody>
          <a:bodyPr/>
          <a:lstStyle/>
          <a:p>
            <a:r>
              <a:rPr lang="ru-RU" sz="4400" dirty="0"/>
              <a:t> </a:t>
            </a:r>
            <a:r>
              <a:rPr lang="ru-RU" sz="3600" dirty="0" smtClean="0"/>
              <a:t>Общественная работа</a:t>
            </a:r>
            <a:endParaRPr lang="ru-RU" sz="3600" dirty="0">
              <a:solidFill>
                <a:schemeClr val="accent6">
                  <a:lumMod val="50000"/>
                  <a:lumOff val="50000"/>
                </a:schemeClr>
              </a:solidFill>
            </a:endParaRPr>
          </a:p>
        </p:txBody>
      </p:sp>
      <p:pic>
        <p:nvPicPr>
          <p:cNvPr id="5" name="Рисунок 4">
            <a:extLst>
              <a:ext uri="{FF2B5EF4-FFF2-40B4-BE49-F238E27FC236}">
                <a16:creationId xmlns="" xmlns:a16="http://schemas.microsoft.com/office/drawing/2014/main" id="{82188E80-98E2-487C-90CB-BAFC9AC40F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059833"/>
            <a:ext cx="2124966" cy="27256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Объект 3">
            <a:extLst>
              <a:ext uri="{FF2B5EF4-FFF2-40B4-BE49-F238E27FC236}">
                <a16:creationId xmlns="" xmlns:a16="http://schemas.microsoft.com/office/drawing/2014/main" id="{4731D0A8-DAD6-4133-B4BC-2A0F49870393}"/>
              </a:ext>
            </a:extLst>
          </p:cNvPr>
          <p:cNvPicPr>
            <a:picLocks noGrp="1" noChangeAspect="1"/>
          </p:cNvPicPr>
          <p:nvPr>
            <p:ph idx="1"/>
          </p:nvPr>
        </p:nvPicPr>
        <p:blipFill>
          <a:blip r:embed="rId3"/>
          <a:stretch>
            <a:fillRect/>
          </a:stretch>
        </p:blipFill>
        <p:spPr>
          <a:xfrm>
            <a:off x="3131840" y="3551032"/>
            <a:ext cx="2601233" cy="3192247"/>
          </a:xfrm>
          <a:prstGeom prst="rect">
            <a:avLst/>
          </a:prstGeom>
        </p:spPr>
      </p:pic>
      <p:pic>
        <p:nvPicPr>
          <p:cNvPr id="337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616048"/>
            <a:ext cx="2520280" cy="3192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a:extLst>
              <a:ext uri="{FF2B5EF4-FFF2-40B4-BE49-F238E27FC236}">
                <a16:creationId xmlns="" xmlns:a16="http://schemas.microsoft.com/office/drawing/2014/main" id="{36A8FE67-6139-4E9C-9C5E-7E3A6C9B2B86}"/>
              </a:ext>
            </a:extLst>
          </p:cNvPr>
          <p:cNvPicPr>
            <a:picLocks noChangeAspect="1"/>
          </p:cNvPicPr>
          <p:nvPr/>
        </p:nvPicPr>
        <p:blipFill>
          <a:blip r:embed="rId5"/>
          <a:stretch>
            <a:fillRect/>
          </a:stretch>
        </p:blipFill>
        <p:spPr>
          <a:xfrm>
            <a:off x="467544" y="4152575"/>
            <a:ext cx="2537593" cy="25907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144" y="4221088"/>
            <a:ext cx="3075447" cy="23042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1716" y="836713"/>
            <a:ext cx="3240360" cy="26560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2378083"/>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F2ED814-A94E-4B3D-AFD9-CEF9EC6873D9}"/>
              </a:ext>
            </a:extLst>
          </p:cNvPr>
          <p:cNvSpPr>
            <a:spLocks noGrp="1"/>
          </p:cNvSpPr>
          <p:nvPr>
            <p:ph type="title"/>
          </p:nvPr>
        </p:nvSpPr>
        <p:spPr>
          <a:xfrm>
            <a:off x="685800" y="116632"/>
            <a:ext cx="7772400" cy="584083"/>
          </a:xfrm>
        </p:spPr>
        <p:txBody>
          <a:bodyPr/>
          <a:lstStyle/>
          <a:p>
            <a:r>
              <a:rPr lang="ru-RU" sz="2800" dirty="0">
                <a:solidFill>
                  <a:schemeClr val="accent6">
                    <a:lumMod val="50000"/>
                    <a:lumOff val="50000"/>
                  </a:schemeClr>
                </a:solidFill>
              </a:rPr>
              <a:t>Публикации </a:t>
            </a:r>
          </a:p>
        </p:txBody>
      </p:sp>
      <p:pic>
        <p:nvPicPr>
          <p:cNvPr id="5" name="Рисунок 4">
            <a:extLst>
              <a:ext uri="{FF2B5EF4-FFF2-40B4-BE49-F238E27FC236}">
                <a16:creationId xmlns="" xmlns:a16="http://schemas.microsoft.com/office/drawing/2014/main" id="{905EB38F-C7C2-4159-AD73-3A95986C36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836712"/>
            <a:ext cx="2109912" cy="3351687"/>
          </a:xfrm>
          <a:prstGeom prst="rect">
            <a:avLst/>
          </a:prstGeom>
          <a:ln>
            <a:noFill/>
          </a:ln>
          <a:effectLst>
            <a:outerShdw blurRad="292100" dist="139700" dir="2700000" algn="tl" rotWithShape="0">
              <a:srgbClr val="333333">
                <a:alpha val="65000"/>
              </a:srgbClr>
            </a:outerShdw>
          </a:effectLst>
        </p:spPr>
      </p:pic>
      <p:pic>
        <p:nvPicPr>
          <p:cNvPr id="6" name="Рисунок 5">
            <a:extLst>
              <a:ext uri="{FF2B5EF4-FFF2-40B4-BE49-F238E27FC236}">
                <a16:creationId xmlns="" xmlns:a16="http://schemas.microsoft.com/office/drawing/2014/main" id="{A827C614-191C-476A-AC1D-193CAD2C69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9835" y="836712"/>
            <a:ext cx="2523238" cy="3487683"/>
          </a:xfrm>
          <a:prstGeom prst="rect">
            <a:avLst/>
          </a:prstGeom>
        </p:spPr>
      </p:pic>
      <p:pic>
        <p:nvPicPr>
          <p:cNvPr id="2355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1412776"/>
            <a:ext cx="1804987" cy="604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E:\Марина Конкурс\дипломы\0475a6d5-6bed-4724-84ba-311e5bd915b7.jpg"/>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3995936" y="938813"/>
            <a:ext cx="2160240" cy="314748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539552" y="4437112"/>
            <a:ext cx="8136904" cy="2246769"/>
          </a:xfrm>
          <a:prstGeom prst="rect">
            <a:avLst/>
          </a:prstGeom>
          <a:noFill/>
        </p:spPr>
        <p:txBody>
          <a:bodyPr wrap="square" rtlCol="0">
            <a:spAutoFit/>
          </a:bodyPr>
          <a:lstStyle/>
          <a:p>
            <a:pPr marL="285750" indent="-285750">
              <a:buFontTx/>
              <a:buChar char="-"/>
            </a:pPr>
            <a:r>
              <a:rPr lang="ru-RU" sz="1400" dirty="0" smtClean="0"/>
              <a:t>В методическом пособии «Колыбель моя-земля </a:t>
            </a:r>
            <a:r>
              <a:rPr lang="ru-RU" sz="1400" dirty="0" err="1" smtClean="0"/>
              <a:t>Кармаскалинская</a:t>
            </a:r>
            <a:r>
              <a:rPr lang="ru-RU" sz="1400" dirty="0" smtClean="0"/>
              <a:t>» опубликовала развлечение «Дружат дети всей земли» (в подготовительной группе)</a:t>
            </a:r>
          </a:p>
          <a:p>
            <a:pPr marL="285750" indent="-285750">
              <a:buFontTx/>
              <a:buChar char="-"/>
            </a:pPr>
            <a:r>
              <a:rPr lang="ru-RU" sz="1400" dirty="0" smtClean="0"/>
              <a:t>В международном педагогическом сборнике «Педагогика и образование» опубликовала статью «Логопедический массаж ложками как нетрадиционная форма коррекционной работы с детьми с речевыми нарушениями»</a:t>
            </a:r>
          </a:p>
          <a:p>
            <a:pPr marL="285750" indent="-285750">
              <a:buFontTx/>
              <a:buChar char="-"/>
            </a:pPr>
            <a:r>
              <a:rPr lang="ru-RU" sz="1400" dirty="0" smtClean="0"/>
              <a:t>В сборнике «Современные технологии логопедической и коррекционной работы в условиях реализации» опубликовала </a:t>
            </a:r>
            <a:r>
              <a:rPr lang="ru-RU" sz="1400" dirty="0"/>
              <a:t>статью «Современные технологии логопедической </a:t>
            </a:r>
            <a:r>
              <a:rPr lang="ru-RU" sz="1400" dirty="0" smtClean="0"/>
              <a:t> работы в детском саду».</a:t>
            </a:r>
          </a:p>
          <a:p>
            <a:pPr marL="285750" indent="-285750">
              <a:buFontTx/>
              <a:buChar char="-"/>
            </a:pPr>
            <a:r>
              <a:rPr lang="ru-RU" sz="1400" dirty="0" smtClean="0"/>
              <a:t>В сборнике «Народные сказки- мудрость народа» опубликовала сказку «Лиса-сиротка» для старшего дошкольного возраста.</a:t>
            </a:r>
            <a:endParaRPr lang="ru-RU" sz="1400" dirty="0"/>
          </a:p>
        </p:txBody>
      </p:sp>
    </p:spTree>
    <p:extLst>
      <p:ext uri="{BB962C8B-B14F-4D97-AF65-F5344CB8AC3E}">
        <p14:creationId xmlns:p14="http://schemas.microsoft.com/office/powerpoint/2010/main" val="3776665031"/>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a:t>
            </a:r>
          </a:p>
        </p:txBody>
      </p:sp>
      <p:pic>
        <p:nvPicPr>
          <p:cNvPr id="4" name="Объект 3">
            <a:extLst>
              <a:ext uri="{FF2B5EF4-FFF2-40B4-BE49-F238E27FC236}">
                <a16:creationId xmlns="" xmlns:a16="http://schemas.microsoft.com/office/drawing/2014/main" id="{3F1BF8A1-2179-40A8-8850-273DCBC8E1BC}"/>
              </a:ext>
            </a:extLst>
          </p:cNvPr>
          <p:cNvPicPr>
            <a:picLocks noGrp="1" noChangeAspect="1"/>
          </p:cNvPicPr>
          <p:nvPr>
            <p:ph idx="1"/>
          </p:nvPr>
        </p:nvPicPr>
        <p:blipFill>
          <a:blip r:embed="rId2"/>
          <a:stretch>
            <a:fillRect/>
          </a:stretch>
        </p:blipFill>
        <p:spPr>
          <a:xfrm>
            <a:off x="3090764" y="332656"/>
            <a:ext cx="2846040" cy="4075016"/>
          </a:xfrm>
          <a:prstGeom prst="rect">
            <a:avLst/>
          </a:prstGeom>
        </p:spPr>
      </p:pic>
      <p:pic>
        <p:nvPicPr>
          <p:cNvPr id="5" name="Рисунок 4">
            <a:extLst>
              <a:ext uri="{FF2B5EF4-FFF2-40B4-BE49-F238E27FC236}">
                <a16:creationId xmlns="" xmlns:a16="http://schemas.microsoft.com/office/drawing/2014/main" id="{73593733-C44E-4E55-B78E-A36BD5AC6163}"/>
              </a:ext>
            </a:extLst>
          </p:cNvPr>
          <p:cNvPicPr>
            <a:picLocks noChangeAspect="1"/>
          </p:cNvPicPr>
          <p:nvPr/>
        </p:nvPicPr>
        <p:blipFill>
          <a:blip r:embed="rId3"/>
          <a:stretch>
            <a:fillRect/>
          </a:stretch>
        </p:blipFill>
        <p:spPr>
          <a:xfrm>
            <a:off x="278149" y="332656"/>
            <a:ext cx="2603255" cy="4075016"/>
          </a:xfrm>
          <a:prstGeom prst="rect">
            <a:avLst/>
          </a:prstGeom>
        </p:spPr>
      </p:pic>
      <p:pic>
        <p:nvPicPr>
          <p:cNvPr id="6" name="Рисунок 5">
            <a:extLst>
              <a:ext uri="{FF2B5EF4-FFF2-40B4-BE49-F238E27FC236}">
                <a16:creationId xmlns="" xmlns:a16="http://schemas.microsoft.com/office/drawing/2014/main" id="{06C0D67C-9B0D-4700-872C-B038E4C65245}"/>
              </a:ext>
            </a:extLst>
          </p:cNvPr>
          <p:cNvPicPr>
            <a:picLocks noChangeAspect="1"/>
          </p:cNvPicPr>
          <p:nvPr/>
        </p:nvPicPr>
        <p:blipFill>
          <a:blip r:embed="rId4"/>
          <a:stretch>
            <a:fillRect/>
          </a:stretch>
        </p:blipFill>
        <p:spPr>
          <a:xfrm>
            <a:off x="6084168" y="332656"/>
            <a:ext cx="2846040" cy="4075016"/>
          </a:xfrm>
          <a:prstGeom prst="rect">
            <a:avLst/>
          </a:prstGeom>
        </p:spPr>
      </p:pic>
      <p:sp>
        <p:nvSpPr>
          <p:cNvPr id="7" name="TextBox 6"/>
          <p:cNvSpPr txBox="1"/>
          <p:nvPr/>
        </p:nvSpPr>
        <p:spPr>
          <a:xfrm>
            <a:off x="278149" y="4604064"/>
            <a:ext cx="2603256" cy="1200329"/>
          </a:xfrm>
          <a:prstGeom prst="rect">
            <a:avLst/>
          </a:prstGeom>
          <a:noFill/>
        </p:spPr>
        <p:txBody>
          <a:bodyPr wrap="square" rtlCol="0">
            <a:spAutoFit/>
          </a:bodyPr>
          <a:lstStyle/>
          <a:p>
            <a:endParaRPr lang="ru-RU" sz="1200" dirty="0" smtClean="0"/>
          </a:p>
          <a:p>
            <a:r>
              <a:rPr lang="ru-RU" sz="1200" dirty="0" smtClean="0"/>
              <a:t>В муниципальной газете </a:t>
            </a:r>
          </a:p>
          <a:p>
            <a:r>
              <a:rPr lang="ru-RU" sz="1200" dirty="0" smtClean="0"/>
              <a:t>« </a:t>
            </a:r>
            <a:r>
              <a:rPr lang="ru-RU" sz="1200" dirty="0" err="1" smtClean="0"/>
              <a:t>Кармаскалинская</a:t>
            </a:r>
            <a:r>
              <a:rPr lang="ru-RU" sz="1200" dirty="0" smtClean="0"/>
              <a:t> Новь» №77 (10247), 24 сентября 2021г напечатана  статья «Роль детской книги в речевом развитии ребенка»</a:t>
            </a:r>
            <a:endParaRPr lang="ru-RU" sz="1200" dirty="0"/>
          </a:p>
        </p:txBody>
      </p:sp>
      <p:sp>
        <p:nvSpPr>
          <p:cNvPr id="9" name="TextBox 8"/>
          <p:cNvSpPr txBox="1"/>
          <p:nvPr/>
        </p:nvSpPr>
        <p:spPr>
          <a:xfrm>
            <a:off x="3258826" y="4511729"/>
            <a:ext cx="2626348" cy="1384995"/>
          </a:xfrm>
          <a:prstGeom prst="rect">
            <a:avLst/>
          </a:prstGeom>
          <a:noFill/>
        </p:spPr>
        <p:txBody>
          <a:bodyPr wrap="square" rtlCol="0">
            <a:spAutoFit/>
          </a:bodyPr>
          <a:lstStyle/>
          <a:p>
            <a:endParaRPr lang="ru-RU" sz="1200" dirty="0" smtClean="0"/>
          </a:p>
          <a:p>
            <a:endParaRPr lang="ru-RU" sz="1200" dirty="0"/>
          </a:p>
          <a:p>
            <a:r>
              <a:rPr lang="ru-RU" sz="1200" dirty="0" smtClean="0"/>
              <a:t>В </a:t>
            </a:r>
            <a:r>
              <a:rPr lang="ru-RU" sz="1200" dirty="0"/>
              <a:t>муниципальной газете </a:t>
            </a:r>
          </a:p>
          <a:p>
            <a:r>
              <a:rPr lang="ru-RU" sz="1200" dirty="0"/>
              <a:t>« </a:t>
            </a:r>
            <a:r>
              <a:rPr lang="ru-RU" sz="1200" dirty="0" err="1"/>
              <a:t>Кармаскалинская</a:t>
            </a:r>
            <a:r>
              <a:rPr lang="ru-RU" sz="1200" dirty="0"/>
              <a:t> Новь» </a:t>
            </a:r>
            <a:r>
              <a:rPr lang="ru-RU" sz="1200" dirty="0" smtClean="0"/>
              <a:t>№94 </a:t>
            </a:r>
            <a:r>
              <a:rPr lang="ru-RU" sz="1200" dirty="0"/>
              <a:t>(</a:t>
            </a:r>
            <a:r>
              <a:rPr lang="ru-RU" sz="1200" dirty="0" smtClean="0"/>
              <a:t>10293), 23 ноября </a:t>
            </a:r>
            <a:r>
              <a:rPr lang="ru-RU" sz="1200" dirty="0"/>
              <a:t>2021г напечатана  статья </a:t>
            </a:r>
            <a:r>
              <a:rPr lang="ru-RU" sz="1200" dirty="0" smtClean="0"/>
              <a:t>«</a:t>
            </a:r>
            <a:r>
              <a:rPr lang="ru-RU" sz="1200" dirty="0" err="1" smtClean="0"/>
              <a:t>Нейропсихорлогические</a:t>
            </a:r>
            <a:r>
              <a:rPr lang="ru-RU" sz="1200" dirty="0" smtClean="0"/>
              <a:t> методы и приемы в детском саду»</a:t>
            </a:r>
            <a:endParaRPr lang="ru-RU" sz="1200" dirty="0"/>
          </a:p>
        </p:txBody>
      </p:sp>
      <p:sp>
        <p:nvSpPr>
          <p:cNvPr id="12" name="TextBox 11"/>
          <p:cNvSpPr txBox="1"/>
          <p:nvPr/>
        </p:nvSpPr>
        <p:spPr>
          <a:xfrm>
            <a:off x="6336315" y="4765992"/>
            <a:ext cx="2448273" cy="1384995"/>
          </a:xfrm>
          <a:prstGeom prst="rect">
            <a:avLst/>
          </a:prstGeom>
          <a:noFill/>
        </p:spPr>
        <p:txBody>
          <a:bodyPr wrap="square" rtlCol="0">
            <a:spAutoFit/>
          </a:bodyPr>
          <a:lstStyle/>
          <a:p>
            <a:r>
              <a:rPr lang="ru-RU" sz="1200" dirty="0"/>
              <a:t>В муниципальной газете </a:t>
            </a:r>
          </a:p>
          <a:p>
            <a:r>
              <a:rPr lang="ru-RU" sz="1200" dirty="0"/>
              <a:t>« </a:t>
            </a:r>
            <a:r>
              <a:rPr lang="ru-RU" sz="1200" dirty="0" err="1"/>
              <a:t>Кармаскалинская</a:t>
            </a:r>
            <a:r>
              <a:rPr lang="ru-RU" sz="1200" dirty="0"/>
              <a:t> Новь» </a:t>
            </a:r>
            <a:r>
              <a:rPr lang="ru-RU" sz="1200" dirty="0" smtClean="0"/>
              <a:t>№86 </a:t>
            </a:r>
            <a:r>
              <a:rPr lang="ru-RU" sz="1200" dirty="0"/>
              <a:t>(</a:t>
            </a:r>
            <a:r>
              <a:rPr lang="ru-RU" sz="1200" dirty="0" smtClean="0"/>
              <a:t>10285), 26 октября </a:t>
            </a:r>
            <a:r>
              <a:rPr lang="ru-RU" sz="1200" dirty="0"/>
              <a:t>2021г напечатана  статья «</a:t>
            </a:r>
            <a:r>
              <a:rPr lang="ru-RU" sz="1200" dirty="0" err="1" smtClean="0"/>
              <a:t>Нейропсихорлогический</a:t>
            </a:r>
            <a:r>
              <a:rPr lang="ru-RU" sz="1200" dirty="0" smtClean="0"/>
              <a:t> подход в воспитании и обучении детей дошкольного возраста»</a:t>
            </a:r>
            <a:endParaRPr lang="ru-RU" sz="1200" dirty="0"/>
          </a:p>
        </p:txBody>
      </p:sp>
    </p:spTree>
    <p:extLst>
      <p:ext uri="{BB962C8B-B14F-4D97-AF65-F5344CB8AC3E}">
        <p14:creationId xmlns:p14="http://schemas.microsoft.com/office/powerpoint/2010/main" val="1452091447"/>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4ED05EA-F679-403D-8D8B-501E79338D90}"/>
              </a:ext>
            </a:extLst>
          </p:cNvPr>
          <p:cNvSpPr>
            <a:spLocks noGrp="1"/>
          </p:cNvSpPr>
          <p:nvPr>
            <p:ph type="title"/>
          </p:nvPr>
        </p:nvSpPr>
        <p:spPr>
          <a:xfrm>
            <a:off x="685800" y="116632"/>
            <a:ext cx="7772400" cy="504056"/>
          </a:xfrm>
        </p:spPr>
        <p:txBody>
          <a:bodyPr/>
          <a:lstStyle/>
          <a:p>
            <a:r>
              <a:rPr lang="ru-RU" sz="3200" dirty="0"/>
              <a:t>Достижения </a:t>
            </a:r>
          </a:p>
        </p:txBody>
      </p:sp>
      <p:pic>
        <p:nvPicPr>
          <p:cNvPr id="6" name="Рисунок 5">
            <a:extLst>
              <a:ext uri="{FF2B5EF4-FFF2-40B4-BE49-F238E27FC236}">
                <a16:creationId xmlns="" xmlns:a16="http://schemas.microsoft.com/office/drawing/2014/main" id="{EF365214-5840-4A31-A867-BA91F7160875}"/>
              </a:ext>
            </a:extLst>
          </p:cNvPr>
          <p:cNvPicPr>
            <a:picLocks noChangeAspect="1"/>
          </p:cNvPicPr>
          <p:nvPr/>
        </p:nvPicPr>
        <p:blipFill>
          <a:blip r:embed="rId2"/>
          <a:stretch>
            <a:fillRect/>
          </a:stretch>
        </p:blipFill>
        <p:spPr>
          <a:xfrm>
            <a:off x="6516216" y="552250"/>
            <a:ext cx="2325231" cy="3282679"/>
          </a:xfrm>
          <a:prstGeom prst="rect">
            <a:avLst/>
          </a:prstGeom>
        </p:spPr>
      </p:pic>
      <p:pic>
        <p:nvPicPr>
          <p:cNvPr id="10" name="Рисунок 9">
            <a:extLst>
              <a:ext uri="{FF2B5EF4-FFF2-40B4-BE49-F238E27FC236}">
                <a16:creationId xmlns="" xmlns:a16="http://schemas.microsoft.com/office/drawing/2014/main" id="{CB818A35-9249-4B8E-B521-0579F426F024}"/>
              </a:ext>
            </a:extLst>
          </p:cNvPr>
          <p:cNvPicPr>
            <a:picLocks noChangeAspect="1"/>
          </p:cNvPicPr>
          <p:nvPr/>
        </p:nvPicPr>
        <p:blipFill>
          <a:blip r:embed="rId3"/>
          <a:stretch>
            <a:fillRect/>
          </a:stretch>
        </p:blipFill>
        <p:spPr>
          <a:xfrm>
            <a:off x="2876661" y="1268760"/>
            <a:ext cx="3390677" cy="2421155"/>
          </a:xfrm>
          <a:prstGeom prst="rect">
            <a:avLst/>
          </a:prstGeom>
        </p:spPr>
      </p:pic>
      <p:pic>
        <p:nvPicPr>
          <p:cNvPr id="12" name="Рисунок 11">
            <a:extLst>
              <a:ext uri="{FF2B5EF4-FFF2-40B4-BE49-F238E27FC236}">
                <a16:creationId xmlns="" xmlns:a16="http://schemas.microsoft.com/office/drawing/2014/main" id="{94984FA5-6F5D-4CBD-B5C9-79ED42E97CA8}"/>
              </a:ext>
            </a:extLst>
          </p:cNvPr>
          <p:cNvPicPr>
            <a:picLocks noChangeAspect="1"/>
          </p:cNvPicPr>
          <p:nvPr/>
        </p:nvPicPr>
        <p:blipFill>
          <a:blip r:embed="rId4"/>
          <a:stretch>
            <a:fillRect/>
          </a:stretch>
        </p:blipFill>
        <p:spPr>
          <a:xfrm>
            <a:off x="467544" y="699721"/>
            <a:ext cx="2160240" cy="3161327"/>
          </a:xfrm>
          <a:prstGeom prst="rect">
            <a:avLst/>
          </a:prstGeom>
        </p:spPr>
      </p:pic>
      <p:sp>
        <p:nvSpPr>
          <p:cNvPr id="3" name="Объект 2"/>
          <p:cNvSpPr>
            <a:spLocks noGrp="1"/>
          </p:cNvSpPr>
          <p:nvPr>
            <p:ph idx="1"/>
          </p:nvPr>
        </p:nvSpPr>
        <p:spPr>
          <a:xfrm>
            <a:off x="467544" y="3689914"/>
            <a:ext cx="2038730" cy="2406085"/>
          </a:xfrm>
        </p:spPr>
        <p:txBody>
          <a:bodyPr/>
          <a:lstStyle/>
          <a:p>
            <a:endParaRPr lang="ru-RU" sz="1400" dirty="0" smtClean="0"/>
          </a:p>
          <a:p>
            <a:endParaRPr lang="ru-RU" sz="1400" dirty="0"/>
          </a:p>
          <a:p>
            <a:pPr marL="0" indent="0">
              <a:buNone/>
            </a:pPr>
            <a:r>
              <a:rPr lang="ru-RU" sz="1400" dirty="0" smtClean="0"/>
              <a:t> Сертификат </a:t>
            </a:r>
            <a:r>
              <a:rPr lang="ru-RU" sz="1400" dirty="0"/>
              <a:t>участника  </a:t>
            </a:r>
            <a:r>
              <a:rPr lang="ru-RU" sz="1400" dirty="0" smtClean="0"/>
              <a:t>   9го </a:t>
            </a:r>
            <a:r>
              <a:rPr lang="ru-RU" sz="1400" dirty="0"/>
              <a:t>Всероссийского конкурса «Воспитатели России</a:t>
            </a:r>
            <a:r>
              <a:rPr lang="ru-RU" sz="1400" dirty="0" smtClean="0"/>
              <a:t>»  </a:t>
            </a:r>
            <a:r>
              <a:rPr lang="ru-RU" sz="1400" dirty="0" err="1" smtClean="0"/>
              <a:t>Хамидуллиной</a:t>
            </a:r>
            <a:r>
              <a:rPr lang="ru-RU" sz="1400" dirty="0" smtClean="0"/>
              <a:t> М.Т </a:t>
            </a:r>
            <a:r>
              <a:rPr lang="ru-RU" sz="1400" dirty="0"/>
              <a:t>- Фонд президентских грантов.</a:t>
            </a:r>
          </a:p>
          <a:p>
            <a:endParaRPr lang="ru-RU" sz="1400" dirty="0"/>
          </a:p>
        </p:txBody>
      </p:sp>
      <p:sp>
        <p:nvSpPr>
          <p:cNvPr id="7" name="Прямоугольник 6"/>
          <p:cNvSpPr/>
          <p:nvPr/>
        </p:nvSpPr>
        <p:spPr>
          <a:xfrm>
            <a:off x="2987824" y="3861048"/>
            <a:ext cx="3096343" cy="2246769"/>
          </a:xfrm>
          <a:prstGeom prst="rect">
            <a:avLst/>
          </a:prstGeom>
        </p:spPr>
        <p:txBody>
          <a:bodyPr wrap="square">
            <a:spAutoFit/>
          </a:bodyPr>
          <a:lstStyle/>
          <a:p>
            <a:endParaRPr lang="ru-RU" sz="1400" dirty="0" smtClean="0"/>
          </a:p>
          <a:p>
            <a:r>
              <a:rPr lang="ru-RU" sz="1400" dirty="0" smtClean="0"/>
              <a:t>Свидетельство </a:t>
            </a:r>
            <a:r>
              <a:rPr lang="ru-RU" sz="1400" dirty="0" err="1" smtClean="0"/>
              <a:t>Хамидуллиной</a:t>
            </a:r>
            <a:r>
              <a:rPr lang="ru-RU" sz="1400" dirty="0" smtClean="0"/>
              <a:t> М.Т, подтверждающее  статью  «Логопедический </a:t>
            </a:r>
            <a:r>
              <a:rPr lang="ru-RU" sz="1400" dirty="0"/>
              <a:t>массаж ложками как нетрадиционная форма             коррекционной работы с детьми с речевыми нарушениями</a:t>
            </a:r>
            <a:r>
              <a:rPr lang="ru-RU" sz="1400" dirty="0" smtClean="0"/>
              <a:t>», опубликованную  в </a:t>
            </a:r>
            <a:r>
              <a:rPr lang="ru-RU" sz="1400" dirty="0"/>
              <a:t>сборнике статей Международного образовательного      портала «Солнечный свет». </a:t>
            </a:r>
          </a:p>
        </p:txBody>
      </p:sp>
      <p:sp>
        <p:nvSpPr>
          <p:cNvPr id="8" name="TextBox 7"/>
          <p:cNvSpPr txBox="1"/>
          <p:nvPr/>
        </p:nvSpPr>
        <p:spPr>
          <a:xfrm>
            <a:off x="6444209" y="4077072"/>
            <a:ext cx="2160240" cy="2462213"/>
          </a:xfrm>
          <a:prstGeom prst="rect">
            <a:avLst/>
          </a:prstGeom>
          <a:noFill/>
        </p:spPr>
        <p:txBody>
          <a:bodyPr wrap="square" rtlCol="0">
            <a:spAutoFit/>
          </a:bodyPr>
          <a:lstStyle/>
          <a:p>
            <a:r>
              <a:rPr lang="ru-RU" sz="1400" dirty="0" smtClean="0"/>
              <a:t>Диплом </a:t>
            </a:r>
            <a:r>
              <a:rPr lang="ru-RU" sz="1400" dirty="0" err="1" smtClean="0"/>
              <a:t>Хамидуллиной</a:t>
            </a:r>
            <a:r>
              <a:rPr lang="ru-RU" sz="1400" dirty="0" smtClean="0"/>
              <a:t> Марине </a:t>
            </a:r>
            <a:r>
              <a:rPr lang="ru-RU" sz="1400" dirty="0" err="1" smtClean="0"/>
              <a:t>Тагировне</a:t>
            </a:r>
            <a:r>
              <a:rPr lang="ru-RU" sz="1400" dirty="0" smtClean="0"/>
              <a:t> за участие во Всероссийской акции «Ночь искуств-2021» муниципального автономного учреждения культуры  «</a:t>
            </a:r>
            <a:r>
              <a:rPr lang="ru-RU" sz="1400" dirty="0" err="1" smtClean="0"/>
              <a:t>Кармаскалинская</a:t>
            </a:r>
            <a:r>
              <a:rPr lang="ru-RU" sz="1400" dirty="0" smtClean="0"/>
              <a:t> центральная библиотечная система»</a:t>
            </a:r>
            <a:endParaRPr lang="ru-RU" sz="1400" dirty="0"/>
          </a:p>
        </p:txBody>
      </p:sp>
    </p:spTree>
    <p:extLst>
      <p:ext uri="{BB962C8B-B14F-4D97-AF65-F5344CB8AC3E}">
        <p14:creationId xmlns:p14="http://schemas.microsoft.com/office/powerpoint/2010/main" val="331498870"/>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717032"/>
            <a:ext cx="2592288" cy="1656184"/>
          </a:xfrm>
        </p:spPr>
        <p:txBody>
          <a:bodyPr/>
          <a:lstStyle/>
          <a:p>
            <a:pPr algn="l"/>
            <a:r>
              <a:rPr lang="ru-RU" sz="1400" dirty="0" smtClean="0"/>
              <a:t/>
            </a:r>
            <a:br>
              <a:rPr lang="ru-RU" sz="1400" dirty="0" smtClean="0"/>
            </a:br>
            <a:r>
              <a:rPr lang="ru-RU" sz="1400" dirty="0" smtClean="0">
                <a:solidFill>
                  <a:schemeClr val="tx1"/>
                </a:solidFill>
              </a:rPr>
              <a:t>Диплом 2  места педагогу </a:t>
            </a:r>
            <a:r>
              <a:rPr lang="ru-RU" sz="1400" dirty="0" err="1" smtClean="0">
                <a:solidFill>
                  <a:schemeClr val="tx1"/>
                </a:solidFill>
              </a:rPr>
              <a:t>Хамидуллиной</a:t>
            </a:r>
            <a:r>
              <a:rPr lang="ru-RU" sz="1400" dirty="0" smtClean="0">
                <a:solidFill>
                  <a:schemeClr val="tx1"/>
                </a:solidFill>
              </a:rPr>
              <a:t> М.Т, подготовившего победителя </a:t>
            </a:r>
            <a:r>
              <a:rPr lang="ru-RU" sz="1400" dirty="0" err="1" smtClean="0">
                <a:solidFill>
                  <a:schemeClr val="tx1"/>
                </a:solidFill>
              </a:rPr>
              <a:t>Сайфуллину</a:t>
            </a:r>
            <a:r>
              <a:rPr lang="ru-RU" sz="1400" dirty="0" smtClean="0">
                <a:solidFill>
                  <a:schemeClr val="tx1"/>
                </a:solidFill>
              </a:rPr>
              <a:t> </a:t>
            </a:r>
            <a:r>
              <a:rPr lang="ru-RU" sz="1400" dirty="0" err="1" smtClean="0">
                <a:solidFill>
                  <a:schemeClr val="tx1"/>
                </a:solidFill>
              </a:rPr>
              <a:t>Аделину</a:t>
            </a:r>
            <a:r>
              <a:rPr lang="ru-RU" sz="1400" dirty="0" smtClean="0">
                <a:solidFill>
                  <a:schemeClr val="tx1"/>
                </a:solidFill>
              </a:rPr>
              <a:t> (</a:t>
            </a:r>
            <a:r>
              <a:rPr lang="ru-RU" sz="1400" dirty="0" err="1" smtClean="0">
                <a:solidFill>
                  <a:schemeClr val="tx1"/>
                </a:solidFill>
              </a:rPr>
              <a:t>ст</a:t>
            </a:r>
            <a:r>
              <a:rPr lang="ru-RU" sz="1400" dirty="0" smtClean="0">
                <a:solidFill>
                  <a:schemeClr val="tx1"/>
                </a:solidFill>
              </a:rPr>
              <a:t> гр.) во Всероссийском конкурсе чтения, посвященного «Защитникам Отечества».</a:t>
            </a:r>
            <a:endParaRPr lang="ru-RU" sz="1400" dirty="0">
              <a:solidFill>
                <a:schemeClr val="tx1"/>
              </a:solidFill>
            </a:endParaRPr>
          </a:p>
        </p:txBody>
      </p:sp>
      <p:pic>
        <p:nvPicPr>
          <p:cNvPr id="286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593553"/>
            <a:ext cx="2170080" cy="3093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5946" y="593553"/>
            <a:ext cx="2157413" cy="309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3" y="578037"/>
            <a:ext cx="2160240" cy="3106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563887" y="3789040"/>
            <a:ext cx="2013397" cy="1384995"/>
          </a:xfrm>
          <a:prstGeom prst="rect">
            <a:avLst/>
          </a:prstGeom>
          <a:noFill/>
        </p:spPr>
        <p:txBody>
          <a:bodyPr wrap="square" rtlCol="0">
            <a:spAutoFit/>
          </a:bodyPr>
          <a:lstStyle/>
          <a:p>
            <a:endParaRPr lang="ru-RU" sz="1400" dirty="0" smtClean="0"/>
          </a:p>
          <a:p>
            <a:r>
              <a:rPr lang="ru-RU" sz="1400" dirty="0" smtClean="0"/>
              <a:t>Благодарственное письмо </a:t>
            </a:r>
            <a:r>
              <a:rPr lang="ru-RU" sz="1400" dirty="0" err="1" smtClean="0"/>
              <a:t>Хамидуллиной</a:t>
            </a:r>
            <a:r>
              <a:rPr lang="ru-RU" sz="1400" dirty="0" smtClean="0"/>
              <a:t> М.Т от родителей подготовительной группы №1</a:t>
            </a:r>
            <a:endParaRPr lang="ru-RU" sz="1400" dirty="0"/>
          </a:p>
        </p:txBody>
      </p:sp>
      <p:sp>
        <p:nvSpPr>
          <p:cNvPr id="5" name="TextBox 4"/>
          <p:cNvSpPr txBox="1"/>
          <p:nvPr/>
        </p:nvSpPr>
        <p:spPr>
          <a:xfrm>
            <a:off x="6372200" y="4077072"/>
            <a:ext cx="2016224" cy="1815882"/>
          </a:xfrm>
          <a:prstGeom prst="rect">
            <a:avLst/>
          </a:prstGeom>
          <a:noFill/>
        </p:spPr>
        <p:txBody>
          <a:bodyPr wrap="square" rtlCol="0">
            <a:spAutoFit/>
          </a:bodyPr>
          <a:lstStyle/>
          <a:p>
            <a:r>
              <a:rPr lang="ru-RU" sz="1400" dirty="0" smtClean="0"/>
              <a:t>Диплом награждает Исмагилову </a:t>
            </a:r>
            <a:r>
              <a:rPr lang="ru-RU" sz="1400" dirty="0" err="1" smtClean="0"/>
              <a:t>Ясмину</a:t>
            </a:r>
            <a:r>
              <a:rPr lang="ru-RU" sz="1400" dirty="0" smtClean="0"/>
              <a:t>, занявшую  1 место в международном конкурсе « Цирк, театр, музей» под руководством </a:t>
            </a:r>
            <a:r>
              <a:rPr lang="ru-RU" sz="1400" dirty="0" err="1" smtClean="0"/>
              <a:t>Хамидуллиной</a:t>
            </a:r>
            <a:r>
              <a:rPr lang="ru-RU" sz="1400" dirty="0" smtClean="0"/>
              <a:t> М.Т. </a:t>
            </a:r>
            <a:endParaRPr lang="ru-RU" sz="1400" dirty="0"/>
          </a:p>
        </p:txBody>
      </p:sp>
    </p:spTree>
    <p:extLst>
      <p:ext uri="{BB962C8B-B14F-4D97-AF65-F5344CB8AC3E}">
        <p14:creationId xmlns:p14="http://schemas.microsoft.com/office/powerpoint/2010/main" val="1708892629"/>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908720"/>
            <a:ext cx="2109399" cy="311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6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829" y="907069"/>
            <a:ext cx="2219325" cy="304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5758" y="1086456"/>
            <a:ext cx="3876675"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67544" y="4365104"/>
            <a:ext cx="1944216" cy="2031325"/>
          </a:xfrm>
          <a:prstGeom prst="rect">
            <a:avLst/>
          </a:prstGeom>
          <a:noFill/>
        </p:spPr>
        <p:txBody>
          <a:bodyPr wrap="square" rtlCol="0">
            <a:spAutoFit/>
          </a:bodyPr>
          <a:lstStyle/>
          <a:p>
            <a:r>
              <a:rPr lang="ru-RU" sz="1400" dirty="0" smtClean="0"/>
              <a:t>Грамота </a:t>
            </a:r>
            <a:r>
              <a:rPr lang="ru-RU" sz="1400" dirty="0" err="1" smtClean="0"/>
              <a:t>Хамидуллиной</a:t>
            </a:r>
            <a:r>
              <a:rPr lang="ru-RU" sz="1400" dirty="0" smtClean="0"/>
              <a:t> М.Т. за активное участие в </a:t>
            </a:r>
            <a:r>
              <a:rPr lang="ru-RU" sz="1400" dirty="0" err="1" smtClean="0"/>
              <a:t>флешмобе</a:t>
            </a:r>
            <a:r>
              <a:rPr lang="ru-RU" sz="1400" dirty="0" smtClean="0"/>
              <a:t>, посвященном 90-летию </a:t>
            </a:r>
            <a:r>
              <a:rPr lang="ru-RU" sz="1400" dirty="0" err="1" smtClean="0"/>
              <a:t>Кармаскалинского</a:t>
            </a:r>
            <a:r>
              <a:rPr lang="ru-RU" sz="1400" dirty="0" smtClean="0"/>
              <a:t> района «Стихами о родной земле…»</a:t>
            </a:r>
            <a:endParaRPr lang="ru-RU" sz="1400" dirty="0"/>
          </a:p>
        </p:txBody>
      </p:sp>
      <p:sp>
        <p:nvSpPr>
          <p:cNvPr id="4" name="TextBox 3"/>
          <p:cNvSpPr txBox="1"/>
          <p:nvPr/>
        </p:nvSpPr>
        <p:spPr>
          <a:xfrm>
            <a:off x="3275856" y="4293097"/>
            <a:ext cx="2896344" cy="1384995"/>
          </a:xfrm>
          <a:prstGeom prst="rect">
            <a:avLst/>
          </a:prstGeom>
          <a:noFill/>
        </p:spPr>
        <p:txBody>
          <a:bodyPr wrap="square" rtlCol="0">
            <a:spAutoFit/>
          </a:bodyPr>
          <a:lstStyle/>
          <a:p>
            <a:endParaRPr lang="ru-RU" sz="1400" dirty="0" smtClean="0"/>
          </a:p>
          <a:p>
            <a:r>
              <a:rPr lang="ru-RU" sz="1400" dirty="0" err="1" smtClean="0"/>
              <a:t>Сертификах</a:t>
            </a:r>
            <a:r>
              <a:rPr lang="ru-RU" sz="1400" dirty="0" smtClean="0"/>
              <a:t> </a:t>
            </a:r>
            <a:r>
              <a:rPr lang="ru-RU" sz="1400" dirty="0" err="1" smtClean="0"/>
              <a:t>Хамидуллиной</a:t>
            </a:r>
            <a:r>
              <a:rPr lang="ru-RU" sz="1400" dirty="0" smtClean="0"/>
              <a:t> М.Т за участие в работе </a:t>
            </a:r>
            <a:r>
              <a:rPr lang="ru-RU" sz="1400" dirty="0" err="1" smtClean="0"/>
              <a:t>вебинара</a:t>
            </a:r>
            <a:r>
              <a:rPr lang="ru-RU" sz="1400" dirty="0" smtClean="0"/>
              <a:t> «Дары </a:t>
            </a:r>
            <a:r>
              <a:rPr lang="ru-RU" sz="1400" dirty="0" err="1" smtClean="0"/>
              <a:t>Фребеля</a:t>
            </a:r>
            <a:r>
              <a:rPr lang="ru-RU" sz="1400" dirty="0" smtClean="0"/>
              <a:t> в предметно-практической деятельности дошкольного учреждения»</a:t>
            </a:r>
            <a:endParaRPr lang="ru-RU" sz="1400" dirty="0"/>
          </a:p>
        </p:txBody>
      </p:sp>
      <p:sp>
        <p:nvSpPr>
          <p:cNvPr id="5" name="TextBox 4"/>
          <p:cNvSpPr txBox="1"/>
          <p:nvPr/>
        </p:nvSpPr>
        <p:spPr>
          <a:xfrm>
            <a:off x="6804830" y="4509119"/>
            <a:ext cx="2219324" cy="1384995"/>
          </a:xfrm>
          <a:prstGeom prst="rect">
            <a:avLst/>
          </a:prstGeom>
          <a:noFill/>
        </p:spPr>
        <p:txBody>
          <a:bodyPr wrap="square" rtlCol="0">
            <a:spAutoFit/>
          </a:bodyPr>
          <a:lstStyle/>
          <a:p>
            <a:r>
              <a:rPr lang="ru-RU" sz="1200" dirty="0" smtClean="0"/>
              <a:t>Грамота победителю </a:t>
            </a:r>
            <a:r>
              <a:rPr lang="ru-RU" sz="1200" dirty="0" err="1" smtClean="0"/>
              <a:t>Хамидуллиной</a:t>
            </a:r>
            <a:r>
              <a:rPr lang="ru-RU" sz="1200" dirty="0" smtClean="0"/>
              <a:t> М. Т. </a:t>
            </a:r>
            <a:r>
              <a:rPr lang="ru-RU" sz="1200" dirty="0"/>
              <a:t>в</a:t>
            </a:r>
            <a:r>
              <a:rPr lang="ru-RU" sz="1200" dirty="0" smtClean="0"/>
              <a:t> муниципальном этапе профессионального конкурса «Педагог года - 2020» в номинации «Верность профессии»</a:t>
            </a:r>
            <a:endParaRPr lang="ru-RU" sz="1200" dirty="0"/>
          </a:p>
        </p:txBody>
      </p:sp>
    </p:spTree>
    <p:extLst>
      <p:ext uri="{BB962C8B-B14F-4D97-AF65-F5344CB8AC3E}">
        <p14:creationId xmlns:p14="http://schemas.microsoft.com/office/powerpoint/2010/main" val="3422818091"/>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a:t>
            </a:r>
            <a:endParaRPr lang="ru-RU" dirty="0"/>
          </a:p>
        </p:txBody>
      </p:sp>
      <p:pic>
        <p:nvPicPr>
          <p:cNvPr id="307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692696"/>
            <a:ext cx="2206943" cy="326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620688"/>
            <a:ext cx="2066925" cy="3257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6" y="620688"/>
            <a:ext cx="2097087" cy="3257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823167" y="4395014"/>
            <a:ext cx="2088232" cy="1815882"/>
          </a:xfrm>
          <a:prstGeom prst="rect">
            <a:avLst/>
          </a:prstGeom>
          <a:noFill/>
        </p:spPr>
        <p:txBody>
          <a:bodyPr wrap="square" rtlCol="0">
            <a:spAutoFit/>
          </a:bodyPr>
          <a:lstStyle/>
          <a:p>
            <a:r>
              <a:rPr lang="ru-RU" sz="1400" dirty="0" smtClean="0"/>
              <a:t>Диплом  </a:t>
            </a:r>
            <a:r>
              <a:rPr lang="ru-RU" sz="1400" dirty="0" err="1" smtClean="0"/>
              <a:t>Хамидуллиной</a:t>
            </a:r>
            <a:r>
              <a:rPr lang="ru-RU" sz="1400" dirty="0" smtClean="0"/>
              <a:t> М.Т за подготовку </a:t>
            </a:r>
            <a:r>
              <a:rPr lang="ru-RU" sz="1400" dirty="0" err="1" smtClean="0"/>
              <a:t>победитенля</a:t>
            </a:r>
            <a:r>
              <a:rPr lang="ru-RU" sz="1400" dirty="0" smtClean="0"/>
              <a:t> Всероссийского фестиваля художественное слово «Я помню чудное мгновенье» </a:t>
            </a:r>
            <a:endParaRPr lang="ru-RU" sz="1400" dirty="0"/>
          </a:p>
        </p:txBody>
      </p:sp>
      <p:sp>
        <p:nvSpPr>
          <p:cNvPr id="5" name="TextBox 4"/>
          <p:cNvSpPr txBox="1"/>
          <p:nvPr/>
        </p:nvSpPr>
        <p:spPr>
          <a:xfrm>
            <a:off x="3707904" y="4509120"/>
            <a:ext cx="2304255" cy="954107"/>
          </a:xfrm>
          <a:prstGeom prst="rect">
            <a:avLst/>
          </a:prstGeom>
          <a:noFill/>
        </p:spPr>
        <p:txBody>
          <a:bodyPr wrap="square" rtlCol="0">
            <a:spAutoFit/>
          </a:bodyPr>
          <a:lstStyle/>
          <a:p>
            <a:r>
              <a:rPr lang="ru-RU" sz="1400" dirty="0" smtClean="0"/>
              <a:t>Диплом победителя 3й степени Всероссийского </a:t>
            </a:r>
          </a:p>
          <a:p>
            <a:r>
              <a:rPr lang="ru-RU" sz="1400" dirty="0" smtClean="0"/>
              <a:t>Педагогического конкурса « Мой лучший проект»</a:t>
            </a:r>
            <a:endParaRPr lang="ru-RU" sz="1400" dirty="0"/>
          </a:p>
        </p:txBody>
      </p:sp>
      <p:sp>
        <p:nvSpPr>
          <p:cNvPr id="6" name="TextBox 5"/>
          <p:cNvSpPr txBox="1"/>
          <p:nvPr/>
        </p:nvSpPr>
        <p:spPr>
          <a:xfrm>
            <a:off x="6516216" y="4395015"/>
            <a:ext cx="2232247" cy="1384995"/>
          </a:xfrm>
          <a:prstGeom prst="rect">
            <a:avLst/>
          </a:prstGeom>
          <a:noFill/>
        </p:spPr>
        <p:txBody>
          <a:bodyPr wrap="square" rtlCol="0">
            <a:spAutoFit/>
          </a:bodyPr>
          <a:lstStyle/>
          <a:p>
            <a:r>
              <a:rPr lang="ru-RU" sz="1400" dirty="0" smtClean="0"/>
              <a:t>Диплом лауреата 1й степени Всероссийского  дистанционного конкурса </a:t>
            </a:r>
            <a:r>
              <a:rPr lang="ru-RU" sz="1400" dirty="0" err="1" smtClean="0"/>
              <a:t>Хамидуллиной</a:t>
            </a:r>
            <a:r>
              <a:rPr lang="ru-RU" sz="1400" dirty="0" smtClean="0"/>
              <a:t> М.Т. </a:t>
            </a:r>
            <a:r>
              <a:rPr lang="ru-RU" sz="1400" dirty="0"/>
              <a:t>в</a:t>
            </a:r>
            <a:r>
              <a:rPr lang="ru-RU" sz="1400" dirty="0" smtClean="0"/>
              <a:t> номинации «</a:t>
            </a:r>
            <a:r>
              <a:rPr lang="ru-RU" sz="1400" dirty="0" err="1" smtClean="0"/>
              <a:t>Празники</a:t>
            </a:r>
            <a:r>
              <a:rPr lang="ru-RU" sz="1400" dirty="0" smtClean="0"/>
              <a:t>, развлечения, сценарии» </a:t>
            </a:r>
            <a:endParaRPr lang="ru-RU" sz="1400" dirty="0"/>
          </a:p>
        </p:txBody>
      </p:sp>
    </p:spTree>
    <p:extLst>
      <p:ext uri="{BB962C8B-B14F-4D97-AF65-F5344CB8AC3E}">
        <p14:creationId xmlns:p14="http://schemas.microsoft.com/office/powerpoint/2010/main" val="1189594025"/>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a:t>
            </a:r>
            <a:endParaRPr lang="ru-RU" dirty="0"/>
          </a:p>
        </p:txBody>
      </p:sp>
      <p:pic>
        <p:nvPicPr>
          <p:cNvPr id="317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836712"/>
            <a:ext cx="2127688" cy="3017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836712"/>
            <a:ext cx="212090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4" name="Picture 2" descr="D:\WhatsApp Image 2022-03-01 at 14.38.16.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1145" y="1098821"/>
            <a:ext cx="3384376" cy="24507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39552" y="4335486"/>
            <a:ext cx="2448272" cy="1938992"/>
          </a:xfrm>
          <a:prstGeom prst="rect">
            <a:avLst/>
          </a:prstGeom>
          <a:noFill/>
        </p:spPr>
        <p:txBody>
          <a:bodyPr wrap="square" rtlCol="0">
            <a:spAutoFit/>
          </a:bodyPr>
          <a:lstStyle/>
          <a:p>
            <a:r>
              <a:rPr lang="ru-RU" sz="1200" dirty="0" smtClean="0"/>
              <a:t>Награждена </a:t>
            </a:r>
            <a:r>
              <a:rPr lang="ru-RU" sz="1200" dirty="0" err="1" smtClean="0"/>
              <a:t>Хамидуллина</a:t>
            </a:r>
            <a:r>
              <a:rPr lang="ru-RU" sz="1200" dirty="0" smtClean="0"/>
              <a:t> М.Т почетной грамотой </a:t>
            </a:r>
            <a:r>
              <a:rPr lang="ru-RU" sz="1200" dirty="0" err="1" smtClean="0"/>
              <a:t>Кармаскалинского</a:t>
            </a:r>
            <a:r>
              <a:rPr lang="ru-RU" sz="1200" dirty="0" smtClean="0"/>
              <a:t> района организацией Профсоюза работников народного образования и науки РФ за активную и плодотворную работу в профессиональном союзе , личный вклад в развитие  Профсоюзного движения. </a:t>
            </a:r>
            <a:endParaRPr lang="ru-RU" sz="1200" dirty="0"/>
          </a:p>
        </p:txBody>
      </p:sp>
      <p:sp>
        <p:nvSpPr>
          <p:cNvPr id="4" name="TextBox 3"/>
          <p:cNvSpPr txBox="1"/>
          <p:nvPr/>
        </p:nvSpPr>
        <p:spPr>
          <a:xfrm>
            <a:off x="3203848" y="4214307"/>
            <a:ext cx="2952328" cy="2031325"/>
          </a:xfrm>
          <a:prstGeom prst="rect">
            <a:avLst/>
          </a:prstGeom>
          <a:noFill/>
        </p:spPr>
        <p:txBody>
          <a:bodyPr wrap="square" rtlCol="0">
            <a:spAutoFit/>
          </a:bodyPr>
          <a:lstStyle/>
          <a:p>
            <a:r>
              <a:rPr lang="ru-RU" sz="1400" dirty="0" smtClean="0"/>
              <a:t>Диплом выдан </a:t>
            </a:r>
            <a:r>
              <a:rPr lang="ru-RU" sz="1400" dirty="0" err="1" smtClean="0"/>
              <a:t>Хамидуллиной</a:t>
            </a:r>
            <a:r>
              <a:rPr lang="ru-RU" sz="1400" dirty="0" smtClean="0"/>
              <a:t> М.Т. За участие в республиканском профессиональном конкурсе для коррекционных педагогов «Путь развития» в номинации «Запас знаний»-лучший игровой продукт для детей дошкольного и школьного возраста с задержкой психического здоровья. </a:t>
            </a:r>
            <a:endParaRPr lang="ru-RU" sz="1400" dirty="0"/>
          </a:p>
        </p:txBody>
      </p:sp>
      <p:sp>
        <p:nvSpPr>
          <p:cNvPr id="5" name="TextBox 4"/>
          <p:cNvSpPr txBox="1"/>
          <p:nvPr/>
        </p:nvSpPr>
        <p:spPr>
          <a:xfrm>
            <a:off x="6588224" y="4335486"/>
            <a:ext cx="2555776" cy="1661993"/>
          </a:xfrm>
          <a:prstGeom prst="rect">
            <a:avLst/>
          </a:prstGeom>
          <a:noFill/>
        </p:spPr>
        <p:txBody>
          <a:bodyPr wrap="square" rtlCol="0">
            <a:spAutoFit/>
          </a:bodyPr>
          <a:lstStyle/>
          <a:p>
            <a:r>
              <a:rPr lang="ru-RU" sz="1400" dirty="0" smtClean="0"/>
              <a:t>Дипломом республиканского отраслевого фестиваля самодеятельного художественного творчества, посвященного 75-летнего Великой Победы награждает </a:t>
            </a:r>
            <a:r>
              <a:rPr lang="ru-RU" sz="1400" dirty="0" err="1" smtClean="0"/>
              <a:t>Хамидуллину</a:t>
            </a:r>
            <a:r>
              <a:rPr lang="ru-RU" sz="1400" dirty="0" smtClean="0"/>
              <a:t>  М.Т</a:t>
            </a:r>
            <a:r>
              <a:rPr lang="ru-RU" dirty="0" smtClean="0"/>
              <a:t> </a:t>
            </a:r>
            <a:endParaRPr lang="ru-RU" dirty="0"/>
          </a:p>
        </p:txBody>
      </p:sp>
    </p:spTree>
    <p:extLst>
      <p:ext uri="{BB962C8B-B14F-4D97-AF65-F5344CB8AC3E}">
        <p14:creationId xmlns:p14="http://schemas.microsoft.com/office/powerpoint/2010/main" val="4192673418"/>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49C74B4-BD5E-4E85-B8FD-A3FEADAD2317}"/>
              </a:ext>
            </a:extLst>
          </p:cNvPr>
          <p:cNvSpPr>
            <a:spLocks noGrp="1"/>
          </p:cNvSpPr>
          <p:nvPr>
            <p:ph type="title"/>
          </p:nvPr>
        </p:nvSpPr>
        <p:spPr/>
        <p:txBody>
          <a:bodyPr/>
          <a:lstStyle/>
          <a:p>
            <a:pPr algn="l"/>
            <a:r>
              <a:rPr lang="ru-RU" sz="3600" dirty="0">
                <a:solidFill>
                  <a:schemeClr val="accent6">
                    <a:lumMod val="50000"/>
                    <a:lumOff val="50000"/>
                  </a:schemeClr>
                </a:solidFill>
              </a:rPr>
              <a:t> </a:t>
            </a:r>
            <a:br>
              <a:rPr lang="ru-RU" sz="3600" dirty="0">
                <a:solidFill>
                  <a:schemeClr val="accent6">
                    <a:lumMod val="50000"/>
                    <a:lumOff val="50000"/>
                  </a:schemeClr>
                </a:solidFill>
              </a:rPr>
            </a:br>
            <a:r>
              <a:rPr lang="ru-RU" sz="2400" dirty="0">
                <a:solidFill>
                  <a:schemeClr val="accent6">
                    <a:lumMod val="50000"/>
                    <a:lumOff val="50000"/>
                  </a:schemeClr>
                </a:solidFill>
              </a:rPr>
              <a:t>Актуальность</a:t>
            </a:r>
            <a:r>
              <a:rPr lang="ru-RU" sz="1400" dirty="0">
                <a:solidFill>
                  <a:schemeClr val="accent6">
                    <a:lumMod val="50000"/>
                    <a:lumOff val="50000"/>
                  </a:schemeClr>
                </a:solidFill>
              </a:rPr>
              <a:t>. </a:t>
            </a:r>
            <a:r>
              <a:rPr lang="ru-RU" sz="1400" dirty="0">
                <a:solidFill>
                  <a:schemeClr val="tx1"/>
                </a:solidFill>
              </a:rPr>
              <a:t>Преодоление общего недоразвития речи у детей дошкольного возраста является одной их актуальных и сложных проблем современности. Сложность эта обусловлена тем, что речевой дефект, каков бы он ни был по степени выраженности, никогда не существует сам по себе (Л.С. Выготский).Нарушение речевой деятельности у детей с ОНР носит многоаспектный характер. Следовательно, речевое развитие детей с ОВЗ необходимо организовать целенаправленно  и систематически, создавая специальные обучающие ситуации, в которых дети овладевают необходимыми умениями и навыками и только при тесном взаимодействии педагогов ДОО, что позволяет повысить качество и эффективность коррекционно-развивающей работы, будет способствовать максимально эффективной компенсации имеющихся недостатков. </a:t>
            </a:r>
            <a:r>
              <a:rPr lang="ru-RU" sz="3600" dirty="0">
                <a:solidFill>
                  <a:schemeClr val="accent6">
                    <a:lumMod val="50000"/>
                    <a:lumOff val="50000"/>
                  </a:schemeClr>
                </a:solidFill>
              </a:rPr>
              <a:t/>
            </a:r>
            <a:br>
              <a:rPr lang="ru-RU" sz="3600" dirty="0">
                <a:solidFill>
                  <a:schemeClr val="accent6">
                    <a:lumMod val="50000"/>
                    <a:lumOff val="50000"/>
                  </a:schemeClr>
                </a:solidFill>
              </a:rPr>
            </a:br>
            <a:r>
              <a:rPr lang="ru-RU" sz="2800" dirty="0">
                <a:solidFill>
                  <a:schemeClr val="accent6">
                    <a:lumMod val="50000"/>
                    <a:lumOff val="50000"/>
                  </a:schemeClr>
                </a:solidFill>
              </a:rPr>
              <a:t>Изучение речевой патологии</a:t>
            </a:r>
          </a:p>
        </p:txBody>
      </p:sp>
      <p:sp>
        <p:nvSpPr>
          <p:cNvPr id="3" name="Объект 2">
            <a:extLst>
              <a:ext uri="{FF2B5EF4-FFF2-40B4-BE49-F238E27FC236}">
                <a16:creationId xmlns="" xmlns:a16="http://schemas.microsoft.com/office/drawing/2014/main" id="{CC5F0A5F-CE4B-4B0B-A40D-466E0C5D1874}"/>
              </a:ext>
            </a:extLst>
          </p:cNvPr>
          <p:cNvSpPr>
            <a:spLocks noGrp="1"/>
          </p:cNvSpPr>
          <p:nvPr>
            <p:ph idx="1"/>
          </p:nvPr>
        </p:nvSpPr>
        <p:spPr>
          <a:xfrm>
            <a:off x="611560" y="2743200"/>
            <a:ext cx="7772400" cy="411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Изучение речевой патологии и ее коррекция начались относительно недавно, т.е. примерно с середины ХIХ 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 С конца прошлого века особый интерес начинает вызывать детская речь, особенности ее развития и причины нарушения.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Современный этап развития логопедии связан с разработкой научных представлений о различных формах речевых нарушений, а также с созданием эффективных методик их преодоления, которые используются на логопедических занятиях и являются основной формой коррекционного обучения, имеется ввиду систематическое  осуществление развития всех компонентов речи. Эти занятия в зависимости от конкретных задач и этапов коррекции делятся: на индивидуальные, подгрупповые.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effectLst/>
                <a:uLnTx/>
                <a:uFillTx/>
                <a:latin typeface="Times New Roman"/>
                <a:ea typeface="+mn-ea"/>
                <a:cs typeface="+mn-cs"/>
              </a:rPr>
              <a:t>Итак, рассмотрим их структуру:</a:t>
            </a:r>
          </a:p>
          <a:p>
            <a:endParaRPr lang="ru-RU" dirty="0"/>
          </a:p>
        </p:txBody>
      </p:sp>
    </p:spTree>
    <p:extLst>
      <p:ext uri="{BB962C8B-B14F-4D97-AF65-F5344CB8AC3E}">
        <p14:creationId xmlns:p14="http://schemas.microsoft.com/office/powerpoint/2010/main" val="4283834006"/>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9CE6626-9B0A-4AE3-9EBB-AF808D6C3873}"/>
              </a:ext>
            </a:extLst>
          </p:cNvPr>
          <p:cNvSpPr>
            <a:spLocks noGrp="1"/>
          </p:cNvSpPr>
          <p:nvPr>
            <p:ph type="title"/>
          </p:nvPr>
        </p:nvSpPr>
        <p:spPr>
          <a:xfrm>
            <a:off x="685800" y="0"/>
            <a:ext cx="7772400" cy="692696"/>
          </a:xfrm>
        </p:spPr>
        <p:txBody>
          <a:bodyPr/>
          <a:lstStyle/>
          <a:p>
            <a:r>
              <a:rPr kumimoji="0" lang="ru-RU" sz="2400" b="0" i="0" u="none" strike="noStrike" kern="1200" cap="none" spc="0" normalizeH="0" baseline="0" noProof="0" dirty="0">
                <a:ln>
                  <a:noFill/>
                </a:ln>
                <a:solidFill>
                  <a:schemeClr val="accent6">
                    <a:lumMod val="50000"/>
                    <a:lumOff val="50000"/>
                  </a:schemeClr>
                </a:solidFill>
                <a:effectLst/>
                <a:uLnTx/>
                <a:uFillTx/>
                <a:latin typeface="Times New Roman"/>
                <a:ea typeface="+mj-ea"/>
                <a:cs typeface="+mj-cs"/>
              </a:rPr>
              <a:t>Структура индивидуальных и подгрупповых занятий</a:t>
            </a:r>
            <a:endParaRPr lang="ru-RU" dirty="0">
              <a:solidFill>
                <a:schemeClr val="accent6">
                  <a:lumMod val="50000"/>
                  <a:lumOff val="50000"/>
                </a:schemeClr>
              </a:solidFill>
            </a:endParaRPr>
          </a:p>
        </p:txBody>
      </p:sp>
      <p:sp>
        <p:nvSpPr>
          <p:cNvPr id="3" name="Объект 2">
            <a:extLst>
              <a:ext uri="{FF2B5EF4-FFF2-40B4-BE49-F238E27FC236}">
                <a16:creationId xmlns="" xmlns:a16="http://schemas.microsoft.com/office/drawing/2014/main" id="{12AAD9B1-B9FE-47E5-8CF0-0622DC33FF3E}"/>
              </a:ext>
            </a:extLst>
          </p:cNvPr>
          <p:cNvSpPr>
            <a:spLocks noGrp="1"/>
          </p:cNvSpPr>
          <p:nvPr>
            <p:ph idx="1"/>
          </p:nvPr>
        </p:nvSpPr>
        <p:spPr>
          <a:xfrm>
            <a:off x="-108520" y="476672"/>
            <a:ext cx="9433048" cy="7632848"/>
          </a:xfrm>
        </p:spPr>
        <p:txBody>
          <a:bodyPr/>
          <a:lstStyle/>
          <a:p>
            <a:r>
              <a:rPr kumimoji="0" lang="ru-RU" sz="1800" b="0" i="0" u="none" strike="noStrike" kern="1200" cap="none" spc="0" normalizeH="0" baseline="0" noProof="0" dirty="0">
                <a:ln>
                  <a:noFill/>
                </a:ln>
                <a:effectLst/>
                <a:uLnTx/>
                <a:uFillTx/>
                <a:latin typeface="Times New Roman"/>
                <a:ea typeface="+mj-ea"/>
                <a:cs typeface="+mj-cs"/>
              </a:rPr>
              <a:t>1. Организационный момент. Релаксационные упражнения. Развитие слухового восприятия.</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2. Развитие тонкой моторики пальцев рук. </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3. Массаж или самомассаж.</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4. Мимические упражнения.</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5. Артикуляционная гимнастика.</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Выработка тонких артикуляционных движений. Формирование правильных артикуляционных укладов губ и языка. Развитие переключаемости органов артикуляционного аппарата.</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6. Упражнения на развитие речевого дыхания и голоса.</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7. Постановка звука.</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8. Автоматизация звука в слогах.</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9. Автоматизация звука в словах.</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10. Автоматизация звука в словосочетаниях.</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11. Автоматизация звука в предложениях.</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12. Автоматизация звука в чистоговорках.</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13. Автоматизация звука в загадках и стихах.</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14. Автоматизация звука в самостоятельной речи.</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15. Обучение рассказыванию. Развитие воображения.</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16. Развитие познавательных процессов (мышления и воображения).</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17. Подготовка к обучению грамоте. Работа с буквой.</a:t>
            </a:r>
            <a:br>
              <a:rPr kumimoji="0" lang="ru-RU" sz="1800" b="0" i="0" u="none" strike="noStrike" kern="1200" cap="none" spc="0" normalizeH="0" baseline="0" noProof="0" dirty="0">
                <a:ln>
                  <a:noFill/>
                </a:ln>
                <a:effectLst/>
                <a:uLnTx/>
                <a:uFillTx/>
                <a:latin typeface="Times New Roman"/>
                <a:ea typeface="+mj-ea"/>
                <a:cs typeface="+mj-cs"/>
              </a:rPr>
            </a:br>
            <a:r>
              <a:rPr kumimoji="0" lang="ru-RU" sz="1800" b="0" i="0" u="none" strike="noStrike" kern="1200" cap="none" spc="0" normalizeH="0" baseline="0" noProof="0" dirty="0">
                <a:ln>
                  <a:noFill/>
                </a:ln>
                <a:effectLst/>
                <a:uLnTx/>
                <a:uFillTx/>
                <a:latin typeface="Times New Roman"/>
                <a:ea typeface="+mj-ea"/>
                <a:cs typeface="+mj-cs"/>
              </a:rPr>
              <a:t>Каждая часть занятия предусматривает вариативность используемых заданий.</a:t>
            </a:r>
            <a:br>
              <a:rPr kumimoji="0" lang="ru-RU" sz="1800" b="0" i="0" u="none" strike="noStrike" kern="1200" cap="none" spc="0" normalizeH="0" baseline="0" noProof="0" dirty="0">
                <a:ln>
                  <a:noFill/>
                </a:ln>
                <a:effectLst/>
                <a:uLnTx/>
                <a:uFillTx/>
                <a:latin typeface="Times New Roman"/>
                <a:ea typeface="+mj-ea"/>
                <a:cs typeface="+mj-cs"/>
              </a:rPr>
            </a:br>
            <a:endParaRPr lang="ru-RU" sz="1800" dirty="0"/>
          </a:p>
        </p:txBody>
      </p:sp>
    </p:spTree>
    <p:extLst>
      <p:ext uri="{BB962C8B-B14F-4D97-AF65-F5344CB8AC3E}">
        <p14:creationId xmlns:p14="http://schemas.microsoft.com/office/powerpoint/2010/main" val="3824460471"/>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585B50F-83B7-4E9E-9026-B2D09DAEAA4E}"/>
              </a:ext>
            </a:extLst>
          </p:cNvPr>
          <p:cNvSpPr>
            <a:spLocks noGrp="1"/>
          </p:cNvSpPr>
          <p:nvPr>
            <p:ph type="title"/>
          </p:nvPr>
        </p:nvSpPr>
        <p:spPr>
          <a:xfrm>
            <a:off x="685800" y="116632"/>
            <a:ext cx="7772400" cy="1080120"/>
          </a:xfrm>
        </p:spPr>
        <p:txBody>
          <a:bodyPr/>
          <a:lstStyle/>
          <a:p>
            <a:r>
              <a:rPr lang="ru-RU" sz="3200" dirty="0">
                <a:solidFill>
                  <a:schemeClr val="tx2"/>
                </a:solidFill>
              </a:rPr>
              <a:t>Индивидуальная работа</a:t>
            </a:r>
            <a:endParaRPr lang="ru-RU" sz="3200" dirty="0"/>
          </a:p>
        </p:txBody>
      </p:sp>
      <p:pic>
        <p:nvPicPr>
          <p:cNvPr id="4" name="Picture 4" descr="D:\Марина Конкурс\DaDYsxPspUY.jpg">
            <a:extLst>
              <a:ext uri="{FF2B5EF4-FFF2-40B4-BE49-F238E27FC236}">
                <a16:creationId xmlns="" xmlns:a16="http://schemas.microsoft.com/office/drawing/2014/main" id="{E85E157D-DF00-45F2-80E8-65C67DFBE879}"/>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76218" y="1051560"/>
            <a:ext cx="3599411" cy="23774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 xmlns:a16="http://schemas.microsoft.com/office/drawing/2014/main" id="{3B837938-3CE7-474A-AB33-399C7FC9B59E}"/>
              </a:ext>
            </a:extLst>
          </p:cNvPr>
          <p:cNvSpPr txBox="1"/>
          <p:nvPr/>
        </p:nvSpPr>
        <p:spPr>
          <a:xfrm>
            <a:off x="437950" y="1754807"/>
            <a:ext cx="4774659" cy="477053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ru-RU" sz="2000" b="1" i="0" u="none" strike="noStrike" kern="1200" cap="none" spc="0" normalizeH="0" baseline="0" noProof="0" dirty="0">
              <a:ln>
                <a:noFill/>
              </a:ln>
              <a:solidFill>
                <a:srgbClr val="4F81BD"/>
              </a:solidFill>
              <a:effectLst/>
              <a:uLnTx/>
              <a:uFillTx/>
              <a:latin typeface="Times New Roman"/>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ru-RU" sz="2000" b="1" dirty="0">
              <a:solidFill>
                <a:srgbClr val="4F81BD"/>
              </a:solidFill>
              <a:latin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ru-RU" sz="2000" b="1" i="0" u="none" strike="noStrike" kern="1200" cap="none" spc="0" normalizeH="0" baseline="0" noProof="0" dirty="0">
              <a:ln>
                <a:noFill/>
              </a:ln>
              <a:solidFill>
                <a:srgbClr val="4F81BD"/>
              </a:solidFill>
              <a:effectLst/>
              <a:uLnTx/>
              <a:uFillTx/>
              <a:latin typeface="Times New Roman"/>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ru-RU" sz="2000" b="1" dirty="0">
              <a:solidFill>
                <a:srgbClr val="4F81BD"/>
              </a:solidFill>
              <a:latin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ru-RU" sz="2000" b="1" i="0" u="none" strike="noStrike" kern="1200" cap="none" spc="0" normalizeH="0" baseline="0" noProof="0" dirty="0">
              <a:ln>
                <a:noFill/>
              </a:ln>
              <a:solidFill>
                <a:srgbClr val="4F81BD"/>
              </a:solidFill>
              <a:effectLst/>
              <a:uLnTx/>
              <a:uFillTx/>
              <a:latin typeface="Times New Roman"/>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ru-RU" sz="2000" b="1" dirty="0">
              <a:solidFill>
                <a:srgbClr val="4F81BD"/>
              </a:solidFill>
              <a:latin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sz="2000" b="1" i="0" u="none" strike="noStrike" kern="1200" cap="none" spc="0" normalizeH="0" baseline="0" noProof="0" dirty="0">
                <a:ln>
                  <a:noFill/>
                </a:ln>
                <a:solidFill>
                  <a:srgbClr val="4F81BD"/>
                </a:solidFill>
                <a:effectLst/>
                <a:uLnTx/>
                <a:uFillTx/>
                <a:latin typeface="Times New Roman"/>
                <a:ea typeface="+mn-ea"/>
                <a:cs typeface="+mn-cs"/>
              </a:rPr>
              <a:t>Структура занятий для детей с 4х лет</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defRPr/>
            </a:pPr>
            <a:r>
              <a:rPr kumimoji="0" lang="ru-RU" sz="2000" b="0" i="0" u="none" strike="noStrike" kern="1200" cap="none" spc="0" normalizeH="0" baseline="0" noProof="0" dirty="0">
                <a:ln>
                  <a:noFill/>
                </a:ln>
                <a:effectLst/>
                <a:uLnTx/>
                <a:uFillTx/>
                <a:latin typeface="Times New Roman"/>
                <a:ea typeface="+mn-ea"/>
                <a:cs typeface="+mn-cs"/>
              </a:rPr>
              <a:t> </a:t>
            </a:r>
            <a:r>
              <a:rPr kumimoji="0" lang="ru-RU" sz="1800" b="0" i="0" u="none" strike="noStrike" kern="1200" cap="none" spc="0" normalizeH="0" baseline="0" noProof="0" dirty="0">
                <a:ln>
                  <a:noFill/>
                </a:ln>
                <a:effectLst/>
                <a:uLnTx/>
                <a:uFillTx/>
                <a:latin typeface="Times New Roman"/>
                <a:ea typeface="+mn-ea"/>
                <a:cs typeface="+mn-cs"/>
              </a:rPr>
              <a:t>формирование правильного звукопроизношения;</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defRPr/>
            </a:pPr>
            <a:r>
              <a:rPr kumimoji="0" lang="ru-RU" sz="1800" b="0" i="0" u="none" strike="noStrike" kern="1200" cap="none" spc="0" normalizeH="0" baseline="0" noProof="0" dirty="0">
                <a:ln>
                  <a:noFill/>
                </a:ln>
                <a:effectLst/>
                <a:uLnTx/>
                <a:uFillTx/>
                <a:latin typeface="Times New Roman"/>
                <a:ea typeface="+mn-ea"/>
                <a:cs typeface="+mn-cs"/>
              </a:rPr>
              <a:t> обогащение словаря;</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ru-RU" sz="1800" b="0" i="0" u="none" strike="noStrike" kern="1200" cap="none" spc="0" normalizeH="0" baseline="0" noProof="0" dirty="0">
                <a:ln>
                  <a:noFill/>
                </a:ln>
                <a:effectLst/>
                <a:uLnTx/>
                <a:uFillTx/>
                <a:latin typeface="Times New Roman"/>
                <a:ea typeface="+mn-ea"/>
                <a:cs typeface="+mn-cs"/>
              </a:rPr>
              <a:t> формирование грамматического строя речи;</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ru-RU" sz="1800" b="0" i="0" u="none" strike="noStrike" kern="1200" cap="none" spc="0" normalizeH="0" baseline="0" noProof="0" dirty="0">
                <a:ln>
                  <a:noFill/>
                </a:ln>
                <a:effectLst/>
                <a:uLnTx/>
                <a:uFillTx/>
                <a:latin typeface="Times New Roman"/>
                <a:ea typeface="+mn-ea"/>
                <a:cs typeface="+mn-cs"/>
              </a:rPr>
              <a:t> воспитание звуковой культуры речи;</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ru-RU" sz="1800" b="0" i="0" u="none" strike="noStrike" kern="1200" cap="none" spc="0" normalizeH="0" baseline="0" noProof="0" dirty="0">
                <a:ln>
                  <a:noFill/>
                </a:ln>
                <a:effectLst/>
                <a:uLnTx/>
                <a:uFillTx/>
                <a:latin typeface="Times New Roman"/>
                <a:ea typeface="+mn-ea"/>
                <a:cs typeface="+mn-cs"/>
              </a:rPr>
              <a:t> развитие связной речи;</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ru-RU" sz="1800" b="0" i="0" u="none" strike="noStrike" kern="1200" cap="none" spc="0" normalizeH="0" baseline="0" noProof="0" dirty="0">
                <a:ln>
                  <a:noFill/>
                </a:ln>
                <a:effectLst/>
                <a:uLnTx/>
                <a:uFillTx/>
                <a:latin typeface="Times New Roman"/>
                <a:ea typeface="+mn-ea"/>
                <a:cs typeface="+mn-cs"/>
              </a:rPr>
              <a:t> подготовка к обучению грамоте;</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ru-RU" sz="1800" b="0" i="0" u="none" strike="noStrike" kern="1200" cap="none" spc="0" normalizeH="0" baseline="0" noProof="0" dirty="0">
                <a:ln>
                  <a:noFill/>
                </a:ln>
                <a:effectLst/>
                <a:uLnTx/>
                <a:uFillTx/>
                <a:latin typeface="Times New Roman"/>
                <a:ea typeface="+mn-ea"/>
                <a:cs typeface="+mn-cs"/>
              </a:rPr>
              <a:t>устранение нарушений чтения и письма у школьников.</a:t>
            </a:r>
          </a:p>
        </p:txBody>
      </p:sp>
      <p:pic>
        <p:nvPicPr>
          <p:cNvPr id="7" name="Рисунок 6">
            <a:extLst>
              <a:ext uri="{FF2B5EF4-FFF2-40B4-BE49-F238E27FC236}">
                <a16:creationId xmlns="" xmlns:a16="http://schemas.microsoft.com/office/drawing/2014/main" id="{D5B7EFC1-BE1B-40FE-A15E-360FBE44ABE4}"/>
              </a:ext>
            </a:extLst>
          </p:cNvPr>
          <p:cNvPicPr>
            <a:picLocks noChangeAspect="1"/>
          </p:cNvPicPr>
          <p:nvPr/>
        </p:nvPicPr>
        <p:blipFill>
          <a:blip r:embed="rId4"/>
          <a:stretch>
            <a:fillRect/>
          </a:stretch>
        </p:blipFill>
        <p:spPr>
          <a:xfrm>
            <a:off x="5684694" y="1196752"/>
            <a:ext cx="3097036" cy="49686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32839736"/>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59016D8-B6DF-4F57-85D5-29A0B23F7EBC}"/>
              </a:ext>
            </a:extLst>
          </p:cNvPr>
          <p:cNvSpPr>
            <a:spLocks noGrp="1"/>
          </p:cNvSpPr>
          <p:nvPr>
            <p:ph type="title"/>
          </p:nvPr>
        </p:nvSpPr>
        <p:spPr>
          <a:xfrm>
            <a:off x="685800" y="116632"/>
            <a:ext cx="7772400" cy="397620"/>
          </a:xfrm>
        </p:spPr>
        <p:txBody>
          <a:bodyPr/>
          <a:lstStyle/>
          <a:p>
            <a:r>
              <a:rPr lang="ru-RU" sz="3200" dirty="0"/>
              <a:t>Подгрупповые занятия</a:t>
            </a:r>
          </a:p>
        </p:txBody>
      </p:sp>
      <p:pic>
        <p:nvPicPr>
          <p:cNvPr id="4" name="Объект 3">
            <a:extLst>
              <a:ext uri="{FF2B5EF4-FFF2-40B4-BE49-F238E27FC236}">
                <a16:creationId xmlns="" xmlns:a16="http://schemas.microsoft.com/office/drawing/2014/main" id="{B31952D7-4EA1-471C-83AF-95418B32958C}"/>
              </a:ext>
            </a:extLst>
          </p:cNvPr>
          <p:cNvPicPr>
            <a:picLocks noGrp="1" noChangeAspect="1"/>
          </p:cNvPicPr>
          <p:nvPr>
            <p:ph idx="1"/>
          </p:nvPr>
        </p:nvPicPr>
        <p:blipFill>
          <a:blip r:embed="rId2"/>
          <a:stretch>
            <a:fillRect/>
          </a:stretch>
        </p:blipFill>
        <p:spPr>
          <a:xfrm>
            <a:off x="603192" y="636198"/>
            <a:ext cx="3536759" cy="25047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a:extLst>
              <a:ext uri="{FF2B5EF4-FFF2-40B4-BE49-F238E27FC236}">
                <a16:creationId xmlns="" xmlns:a16="http://schemas.microsoft.com/office/drawing/2014/main" id="{68C47750-2A12-40E9-B6F4-D483460FEB4A}"/>
              </a:ext>
            </a:extLst>
          </p:cNvPr>
          <p:cNvPicPr>
            <a:picLocks noChangeAspect="1"/>
          </p:cNvPicPr>
          <p:nvPr/>
        </p:nvPicPr>
        <p:blipFill>
          <a:blip r:embed="rId3"/>
          <a:stretch>
            <a:fillRect/>
          </a:stretch>
        </p:blipFill>
        <p:spPr>
          <a:xfrm>
            <a:off x="4860032" y="658267"/>
            <a:ext cx="3861595" cy="26267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a:extLst>
              <a:ext uri="{FF2B5EF4-FFF2-40B4-BE49-F238E27FC236}">
                <a16:creationId xmlns="" xmlns:a16="http://schemas.microsoft.com/office/drawing/2014/main" id="{19065DFD-7094-435A-B28D-A2E7CACE250D}"/>
              </a:ext>
            </a:extLst>
          </p:cNvPr>
          <p:cNvPicPr>
            <a:picLocks noChangeAspect="1"/>
          </p:cNvPicPr>
          <p:nvPr/>
        </p:nvPicPr>
        <p:blipFill>
          <a:blip r:embed="rId4"/>
          <a:stretch>
            <a:fillRect/>
          </a:stretch>
        </p:blipFill>
        <p:spPr>
          <a:xfrm>
            <a:off x="323528" y="3429000"/>
            <a:ext cx="4536504" cy="30692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a:extLst>
              <a:ext uri="{FF2B5EF4-FFF2-40B4-BE49-F238E27FC236}">
                <a16:creationId xmlns="" xmlns:a16="http://schemas.microsoft.com/office/drawing/2014/main" id="{5F533B0D-25AF-4A11-8A0A-BE96568476D7}"/>
              </a:ext>
            </a:extLst>
          </p:cNvPr>
          <p:cNvPicPr>
            <a:picLocks noChangeAspect="1"/>
          </p:cNvPicPr>
          <p:nvPr/>
        </p:nvPicPr>
        <p:blipFill>
          <a:blip r:embed="rId5"/>
          <a:stretch>
            <a:fillRect/>
          </a:stretch>
        </p:blipFill>
        <p:spPr>
          <a:xfrm>
            <a:off x="5580113" y="3559411"/>
            <a:ext cx="2878088" cy="29388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52245134"/>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22F3E2C-8D7E-463E-A62B-D5E61EEAC912}"/>
              </a:ext>
            </a:extLst>
          </p:cNvPr>
          <p:cNvSpPr>
            <a:spLocks noGrp="1"/>
          </p:cNvSpPr>
          <p:nvPr>
            <p:ph type="title"/>
          </p:nvPr>
        </p:nvSpPr>
        <p:spPr>
          <a:xfrm>
            <a:off x="395536" y="338712"/>
            <a:ext cx="7772400" cy="1143000"/>
          </a:xfrm>
        </p:spPr>
        <p:txBody>
          <a:bodyPr/>
          <a:lstStyle/>
          <a:p>
            <a:r>
              <a:rPr lang="ru-RU" sz="3600" dirty="0"/>
              <a:t> совместная коррекционная работа  </a:t>
            </a:r>
            <a:br>
              <a:rPr lang="ru-RU" sz="3600" dirty="0"/>
            </a:br>
            <a:r>
              <a:rPr lang="ru-RU" sz="3600" dirty="0"/>
              <a:t>учителя-логопеда и воспитателя</a:t>
            </a:r>
          </a:p>
        </p:txBody>
      </p:sp>
      <p:pic>
        <p:nvPicPr>
          <p:cNvPr id="4" name="Picture 2" descr="D:\Марина Конкурс\работа\3Rt1GVZ0DZA.jpg">
            <a:extLst>
              <a:ext uri="{FF2B5EF4-FFF2-40B4-BE49-F238E27FC236}">
                <a16:creationId xmlns="" xmlns:a16="http://schemas.microsoft.com/office/drawing/2014/main" id="{FE3CB5E7-45A8-4D4C-9FD3-917BF2E2C555}"/>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1988840"/>
            <a:ext cx="2813858" cy="38571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a:extLst>
              <a:ext uri="{FF2B5EF4-FFF2-40B4-BE49-F238E27FC236}">
                <a16:creationId xmlns="" xmlns:a16="http://schemas.microsoft.com/office/drawing/2014/main" id="{3F3E7142-6924-4236-AEC0-3C168B21F03B}"/>
              </a:ext>
            </a:extLst>
          </p:cNvPr>
          <p:cNvPicPr>
            <a:picLocks noChangeAspect="1"/>
          </p:cNvPicPr>
          <p:nvPr/>
        </p:nvPicPr>
        <p:blipFill>
          <a:blip r:embed="rId4"/>
          <a:stretch>
            <a:fillRect/>
          </a:stretch>
        </p:blipFill>
        <p:spPr>
          <a:xfrm>
            <a:off x="4427984" y="1844824"/>
            <a:ext cx="3944454" cy="41029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02248880"/>
      </p:ext>
    </p:extLst>
  </p:cSld>
  <p:clrMapOvr>
    <a:masterClrMapping/>
  </p:clrMapOvr>
  <mc:AlternateContent xmlns:mc="http://schemas.openxmlformats.org/markup-compatibility/2006" xmlns:p14="http://schemas.microsoft.com/office/powerpoint/2010/main">
    <mc:Choice Requires="p14">
      <p:transition spd="slow" p14:dur="1300" advClick="0" advTm="25000">
        <p14:pan dir="u"/>
      </p:transition>
    </mc:Choice>
    <mc:Fallback xmlns="">
      <p:transition spd="slow" advClick="0" advTm="25000">
        <p:fade/>
      </p:transition>
    </mc:Fallback>
  </mc:AlternateContent>
  <p:timing>
    <p:tnLst>
      <p:par>
        <p:cTn id="1" dur="indefinite" restart="never" nodeType="tmRoot"/>
      </p:par>
    </p:tnLst>
  </p:timing>
</p:sld>
</file>

<file path=ppt/theme/theme1.xml><?xml version="1.0" encoding="utf-8"?>
<a:theme xmlns:a="http://schemas.openxmlformats.org/drawingml/2006/main" name="Ленты">
  <a:themeElements>
    <a:clrScheme name="Ленты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Ленты">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Ленты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Ленты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Ленты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Ленты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Ленты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Ленты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2659</TotalTime>
  <Words>2536</Words>
  <Application>Microsoft Office PowerPoint</Application>
  <PresentationFormat>Экран (4:3)</PresentationFormat>
  <Paragraphs>220</Paragraphs>
  <Slides>49</Slides>
  <Notes>6</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49</vt:i4>
      </vt:variant>
    </vt:vector>
  </HeadingPairs>
  <TitlesOfParts>
    <vt:vector size="51" baseType="lpstr">
      <vt:lpstr>Ленты</vt:lpstr>
      <vt:lpstr>Презентация</vt:lpstr>
      <vt:lpstr>Презентация PowerPoint</vt:lpstr>
      <vt:lpstr>Логопедический кабинет</vt:lpstr>
      <vt:lpstr>Программно-методическое  обеспечение коррекционной работе </vt:lpstr>
      <vt:lpstr>Цель: коррекция недостатков познавательной и эмоционально-личностной сферы детей средствами изучаемого материала и преодоление отклонений в развитии устной речи дошкольного возраста. Основные задачи коррекционного обучения</vt:lpstr>
      <vt:lpstr>  Актуальность. Преодоление общего недоразвития речи у детей дошкольного возраста является одной их актуальных и сложных проблем современности. Сложность эта обусловлена тем, что речевой дефект, каков бы он ни был по степени выраженности, никогда не существует сам по себе (Л.С. Выготский).Нарушение речевой деятельности у детей с ОНР носит многоаспектный характер. Следовательно, речевое развитие детей с ОВЗ необходимо организовать целенаправленно  и систематически, создавая специальные обучающие ситуации, в которых дети овладевают необходимыми умениями и навыками и только при тесном взаимодействии педагогов ДОО, что позволяет повысить качество и эффективность коррекционно-развивающей работы, будет способствовать максимально эффективной компенсации имеющихся недостатков.  Изучение речевой патологии</vt:lpstr>
      <vt:lpstr>Структура индивидуальных и подгрупповых занятий</vt:lpstr>
      <vt:lpstr>Индивидуальная работа</vt:lpstr>
      <vt:lpstr>Подгрупповые занятия</vt:lpstr>
      <vt:lpstr> совместная коррекционная работа   учителя-логопеда и воспитателя</vt:lpstr>
      <vt:lpstr>Коррекционная работа младшего возраста </vt:lpstr>
      <vt:lpstr>.</vt:lpstr>
      <vt:lpstr>Содержание коррекционной работы в младшей группе</vt:lpstr>
      <vt:lpstr>Коррекционная работа среднего возраста </vt:lpstr>
      <vt:lpstr>Содержание коррекционной работы           в средней группе</vt:lpstr>
      <vt:lpstr>Коррекционная работа в старших гр №1, №2, №3 </vt:lpstr>
      <vt:lpstr>.</vt:lpstr>
      <vt:lpstr>Содержание коррекционной работы                   в старшей группе</vt:lpstr>
      <vt:lpstr>Коррекционная работа в подготовительных гр №1, №2, №3</vt:lpstr>
      <vt:lpstr>Содержание коррекционной работы в  подготовительной группе</vt:lpstr>
      <vt:lpstr>Артикуляционная      гимнастика </vt:lpstr>
      <vt:lpstr>Артикуляционные упражнения  для постановки  звуков  </vt:lpstr>
      <vt:lpstr>Артикуляционные упражнения  для выработки вибрации кончика  языка   и формирования сильной направленной воздушной струи </vt:lpstr>
      <vt:lpstr>Презентация PowerPoint</vt:lpstr>
      <vt:lpstr>Звуковой анализ слов</vt:lpstr>
      <vt:lpstr>Воспитанники старшего  дошкольного  возраста  определяют звуки в слове по порядку и  их характеристику: гласный- согласный, твердый-мягкий, звонкий-глухой; каким цветом  обозначается:  твердые согласные- - синим цветом,  мягкие согласные- зеленым, гласные – красным цветом.     </vt:lpstr>
      <vt:lpstr>Делим слова на слоги и  определяем их количество</vt:lpstr>
      <vt:lpstr>Составляем схему предложений</vt:lpstr>
      <vt:lpstr>Воспитанники  владеют звуковой схемой слова! Определяют последовательность прямоугольников-символов, выложенных в том порядке, что и звуки в слове.</vt:lpstr>
      <vt:lpstr>Презентация PowerPoint</vt:lpstr>
      <vt:lpstr>Презентация PowerPoint</vt:lpstr>
      <vt:lpstr>Мы совсем большие! Умеем книжки разные читать! Школа ждет наших дошколят! Воспитанники  подготовительных  групп владеют навыками чтения!</vt:lpstr>
      <vt:lpstr>Инновационные технологии коррекционного процесса</vt:lpstr>
      <vt:lpstr>Логопедический массаж ложками</vt:lpstr>
      <vt:lpstr>Презентация PowerPoint</vt:lpstr>
      <vt:lpstr>                 Развитие речевого дыхания Применение разных упражнений  на речевое дыхание способствуе  выработке правильного речевого  дыхания, что обеспечивает нормальное звукопроизношение,  создает условия для поддержания нормальной громкости речи, четкого соблюдения пауз, сохранения  плавности речи и интонационной  выразительности.    </vt:lpstr>
      <vt:lpstr>Нейропсихологический подход</vt:lpstr>
      <vt:lpstr>Нейропсихологические игры и упражнения</vt:lpstr>
      <vt:lpstr>Здоровьесберегающие инновационные технологии:  песочная терапия, пузырьковая колонна, сенсорные коробочки, сухой бассейн,  Су-Джок терапия, разноцветный сухой дождь.</vt:lpstr>
      <vt:lpstr>Презентация PowerPoint</vt:lpstr>
      <vt:lpstr>Презентация PowerPoint</vt:lpstr>
      <vt:lpstr>Презентация PowerPoint</vt:lpstr>
      <vt:lpstr> Общественная работа</vt:lpstr>
      <vt:lpstr>Публикации </vt:lpstr>
      <vt:lpstr>.</vt:lpstr>
      <vt:lpstr>Достижения </vt:lpstr>
      <vt:lpstr> Диплом 2  места педагогу Хамидуллиной М.Т, подготовившего победителя Сайфуллину Аделину (ст гр.) во Всероссийском конкурсе чтения, посвященного «Защитникам Отечества».</vt:lpstr>
      <vt:lpstr>Презентация PowerPoint</vt:lpstr>
      <vt:lpstr>..</vt:lpstr>
      <vt:lpstr>.</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Елена</dc:creator>
  <cp:lastModifiedBy>ussr1</cp:lastModifiedBy>
  <cp:revision>139</cp:revision>
  <dcterms:created xsi:type="dcterms:W3CDTF">2013-08-23T08:38:35Z</dcterms:created>
  <dcterms:modified xsi:type="dcterms:W3CDTF">2022-03-02T05:28:46Z</dcterms:modified>
</cp:coreProperties>
</file>